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91" r:id="rId3"/>
    <p:sldId id="326" r:id="rId4"/>
    <p:sldId id="325" r:id="rId5"/>
    <p:sldId id="292" r:id="rId6"/>
    <p:sldId id="320" r:id="rId7"/>
    <p:sldId id="321" r:id="rId8"/>
    <p:sldId id="322" r:id="rId9"/>
    <p:sldId id="323" r:id="rId10"/>
    <p:sldId id="324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6" r:id="rId19"/>
    <p:sldId id="335" r:id="rId20"/>
    <p:sldId id="334" r:id="rId21"/>
    <p:sldId id="33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812C-DD5D-446E-A433-D2F4D4D4ACB9}" type="datetimeFigureOut">
              <a:rPr lang="pt-BR" smtClean="0"/>
              <a:t>06/11/2016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0603A-4920-4F17-8AE1-C78A84138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075B0D-5CF6-4BB3-9F4E-8CF0C0E1E7A2}" type="datetimeFigureOut">
              <a:rPr lang="en-US" smtClean="0"/>
              <a:pPr/>
              <a:t>11/6/2016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2518DD2-39DF-41EF-A12B-833DF015E911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8077200" cy="1901952"/>
          </a:xfrm>
        </p:spPr>
        <p:txBody>
          <a:bodyPr>
            <a:normAutofit/>
          </a:bodyPr>
          <a:lstStyle/>
          <a:p>
            <a:r>
              <a:rPr lang="pt-BR" dirty="0" smtClean="0"/>
              <a:t>Modelos Quânticos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334000"/>
            <a:ext cx="8077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Lucas Sigaud – </a:t>
            </a:r>
            <a:r>
              <a:rPr lang="en-US" dirty="0" err="1" smtClean="0">
                <a:solidFill>
                  <a:schemeClr val="tx1"/>
                </a:solidFill>
              </a:rPr>
              <a:t>Universidade</a:t>
            </a:r>
            <a:r>
              <a:rPr lang="en-US" dirty="0" smtClean="0">
                <a:solidFill>
                  <a:schemeClr val="tx1"/>
                </a:solidFill>
              </a:rPr>
              <a:t> Federal </a:t>
            </a:r>
            <a:r>
              <a:rPr lang="en-US" dirty="0" err="1" smtClean="0">
                <a:solidFill>
                  <a:schemeClr val="tx1"/>
                </a:solidFill>
              </a:rPr>
              <a:t>Fluminense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Física</a:t>
            </a:r>
            <a:r>
              <a:rPr lang="en-US" dirty="0" smtClean="0">
                <a:solidFill>
                  <a:schemeClr val="tx1"/>
                </a:solidFill>
              </a:rPr>
              <a:t> IV   –   2016.2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Oscilador</a:t>
            </a:r>
            <a:r>
              <a:rPr lang="en-US" dirty="0" smtClean="0"/>
              <a:t> </a:t>
            </a:r>
            <a:r>
              <a:rPr lang="en-US" dirty="0" err="1" smtClean="0"/>
              <a:t>Harmônico</a:t>
            </a:r>
            <a:r>
              <a:rPr lang="en-US" dirty="0" smtClean="0"/>
              <a:t> </a:t>
            </a:r>
            <a:r>
              <a:rPr lang="en-US" dirty="0" err="1" smtClean="0"/>
              <a:t>Clássico</a:t>
            </a:r>
            <a:endParaRPr lang="en-US" dirty="0"/>
          </a:p>
        </p:txBody>
      </p:sp>
      <p:pic>
        <p:nvPicPr>
          <p:cNvPr id="6" name="Imagem 3" descr="Figura 41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65287"/>
            <a:ext cx="5265738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Oscilador</a:t>
            </a:r>
            <a:r>
              <a:rPr lang="en-US" dirty="0" smtClean="0"/>
              <a:t> </a:t>
            </a:r>
            <a:r>
              <a:rPr lang="en-US" dirty="0" err="1" smtClean="0"/>
              <a:t>Harmônico</a:t>
            </a:r>
            <a:r>
              <a:rPr lang="en-US" dirty="0" smtClean="0"/>
              <a:t> </a:t>
            </a:r>
            <a:r>
              <a:rPr lang="en-US" dirty="0" err="1" smtClean="0"/>
              <a:t>Quântico</a:t>
            </a:r>
            <a:endParaRPr lang="en-US" dirty="0"/>
          </a:p>
        </p:txBody>
      </p:sp>
      <p:pic>
        <p:nvPicPr>
          <p:cNvPr id="5" name="Imagem 4" descr="Figura 41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06" y="1752600"/>
            <a:ext cx="7138988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70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Oscilador</a:t>
            </a:r>
            <a:r>
              <a:rPr lang="en-US" dirty="0" smtClean="0"/>
              <a:t> </a:t>
            </a:r>
            <a:r>
              <a:rPr lang="en-US" dirty="0" err="1" smtClean="0"/>
              <a:t>Harmônico</a:t>
            </a:r>
            <a:r>
              <a:rPr lang="en-US" dirty="0" smtClean="0"/>
              <a:t> </a:t>
            </a:r>
            <a:r>
              <a:rPr lang="en-US" dirty="0" err="1" smtClean="0"/>
              <a:t>Quântico</a:t>
            </a:r>
            <a:endParaRPr lang="en-US" dirty="0"/>
          </a:p>
        </p:txBody>
      </p:sp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024513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6" name="TextBox 2"/>
          <p:cNvSpPr txBox="1"/>
          <p:nvPr/>
        </p:nvSpPr>
        <p:spPr bwMode="auto">
          <a:xfrm>
            <a:off x="5508104" y="2982144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Imagem 4" descr="Figura 41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34319"/>
            <a:ext cx="4487234" cy="316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98266"/>
            <a:ext cx="3658161" cy="695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9" name="TextBox 3"/>
          <p:cNvSpPr txBox="1"/>
          <p:nvPr/>
        </p:nvSpPr>
        <p:spPr bwMode="auto">
          <a:xfrm>
            <a:off x="5724128" y="1541984"/>
            <a:ext cx="2031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Eq. Schrödinger</a:t>
            </a:r>
          </a:p>
        </p:txBody>
      </p:sp>
      <p:sp>
        <p:nvSpPr>
          <p:cNvPr id="10" name="TextBox 4"/>
          <p:cNvSpPr txBox="1"/>
          <p:nvPr/>
        </p:nvSpPr>
        <p:spPr bwMode="auto">
          <a:xfrm>
            <a:off x="5600448" y="2910136"/>
            <a:ext cx="23512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Primeiras soluções</a:t>
            </a:r>
          </a:p>
        </p:txBody>
      </p:sp>
      <p:pic>
        <p:nvPicPr>
          <p:cNvPr id="11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756" y="3410444"/>
            <a:ext cx="3030620" cy="1443908"/>
          </a:xfrm>
          <a:prstGeom prst="rect">
            <a:avLst/>
          </a:prstGeom>
        </p:spPr>
      </p:pic>
      <p:pic>
        <p:nvPicPr>
          <p:cNvPr id="12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695473"/>
            <a:ext cx="956816" cy="523259"/>
          </a:xfrm>
          <a:prstGeom prst="rect">
            <a:avLst/>
          </a:prstGeom>
        </p:spPr>
      </p:pic>
      <p:sp>
        <p:nvSpPr>
          <p:cNvPr id="14" name="TextBox 9"/>
          <p:cNvSpPr txBox="1"/>
          <p:nvPr/>
        </p:nvSpPr>
        <p:spPr bwMode="auto">
          <a:xfrm>
            <a:off x="5309674" y="5142384"/>
            <a:ext cx="315000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Energias:   </a:t>
            </a:r>
            <a:r>
              <a:rPr lang="en-US" sz="2000" b="0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E</a:t>
            </a:r>
            <a:r>
              <a:rPr lang="en-US" sz="2000" b="0" baseline="-25000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n</a:t>
            </a:r>
            <a:r>
              <a:rPr lang="en-US" sz="2000" b="0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 = (n-½)</a:t>
            </a:r>
            <a:r>
              <a:rPr lang="en-US" sz="2000" dirty="0" err="1">
                <a:solidFill>
                  <a:srgbClr val="800000"/>
                </a:solidFill>
                <a:latin typeface="HiraKakuPro-W3"/>
              </a:rPr>
              <a:t> </a:t>
            </a:r>
            <a:r>
              <a:rPr lang="en-US" sz="2000">
                <a:solidFill>
                  <a:srgbClr val="800000"/>
                </a:solidFill>
                <a:latin typeface="HiraKakuPro-W3"/>
              </a:rPr>
              <a:t>ℏ</a:t>
            </a:r>
            <a:r>
              <a:rPr lang="el-GR" sz="2000">
                <a:solidFill>
                  <a:srgbClr val="800000"/>
                </a:solidFill>
                <a:latin typeface="HiraKakuPro-W3"/>
              </a:rPr>
              <a:t>ω</a:t>
            </a:r>
            <a:endParaRPr lang="en-US" sz="2000">
              <a:solidFill>
                <a:srgbClr val="800000"/>
              </a:solidFill>
            </a:endParaRPr>
          </a:p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TextBox 11"/>
          <p:cNvSpPr txBox="1"/>
          <p:nvPr/>
        </p:nvSpPr>
        <p:spPr bwMode="auto">
          <a:xfrm>
            <a:off x="5373469" y="5934472"/>
            <a:ext cx="289336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Espaçamento</a:t>
            </a:r>
            <a:r>
              <a:rPr lang="el-GR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 uniforme:</a:t>
            </a:r>
          </a:p>
          <a:p>
            <a:pPr>
              <a:spcBef>
                <a:spcPct val="50000"/>
              </a:spcBef>
            </a:pP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 E</a:t>
            </a:r>
            <a:r>
              <a:rPr lang="en-US" sz="2000" b="0" baseline="-25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n+1</a:t>
            </a: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 – E</a:t>
            </a:r>
            <a:r>
              <a:rPr lang="en-US" sz="2000" b="0" baseline="-25000" dirty="0" err="1">
                <a:solidFill>
                  <a:srgbClr val="FF0000"/>
                </a:solidFill>
                <a:latin typeface="Arial" charset="0"/>
                <a:cs typeface="Arial" charset="0"/>
              </a:rPr>
              <a:t>n </a:t>
            </a: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=</a:t>
            </a:r>
            <a:r>
              <a:rPr lang="el-GR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FF0000"/>
                </a:solidFill>
                <a:latin typeface="HiraKakuPro-W3"/>
              </a:rPr>
              <a:t>ℏ</a:t>
            </a:r>
            <a:r>
              <a:rPr lang="el-GR" sz="2000">
                <a:solidFill>
                  <a:srgbClr val="FF0000"/>
                </a:solidFill>
                <a:latin typeface="HiraKakuPro-W3"/>
              </a:rPr>
              <a:t>ω</a:t>
            </a:r>
          </a:p>
        </p:txBody>
      </p:sp>
    </p:spTree>
    <p:extLst>
      <p:ext uri="{BB962C8B-B14F-4D97-AF65-F5344CB8AC3E}">
        <p14:creationId xmlns:p14="http://schemas.microsoft.com/office/powerpoint/2010/main" val="228290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Ligação Química Covalente</a:t>
            </a:r>
            <a:endParaRPr lang="pt-BR" dirty="0"/>
          </a:p>
        </p:txBody>
      </p:sp>
      <p:cxnSp>
        <p:nvCxnSpPr>
          <p:cNvPr id="9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9949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1" name="TextBox 2"/>
          <p:cNvSpPr txBox="1"/>
          <p:nvPr/>
        </p:nvSpPr>
        <p:spPr bwMode="auto">
          <a:xfrm>
            <a:off x="5508104" y="2457128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2" name="Imagem 4" descr="Figura 41.2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" b="52182"/>
          <a:stretch/>
        </p:blipFill>
        <p:spPr bwMode="auto">
          <a:xfrm>
            <a:off x="467544" y="1593032"/>
            <a:ext cx="426999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3"/>
          <p:cNvGrpSpPr/>
          <p:nvPr/>
        </p:nvGrpSpPr>
        <p:grpSpPr>
          <a:xfrm>
            <a:off x="4572000" y="1442470"/>
            <a:ext cx="4104456" cy="5119114"/>
            <a:chOff x="4572000" y="1406230"/>
            <a:chExt cx="4104456" cy="5119114"/>
          </a:xfrm>
        </p:grpSpPr>
        <p:pic>
          <p:nvPicPr>
            <p:cNvPr id="14" name="Imagem 4" descr="Figura 41.27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938" b="-3094"/>
            <a:stretch/>
          </p:blipFill>
          <p:spPr bwMode="auto">
            <a:xfrm>
              <a:off x="4572000" y="1483914"/>
              <a:ext cx="4104456" cy="5041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"/>
            <p:cNvSpPr txBox="1"/>
            <p:nvPr/>
          </p:nvSpPr>
          <p:spPr bwMode="auto">
            <a:xfrm>
              <a:off x="7282646" y="1406230"/>
              <a:ext cx="33444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16" name="TextBox 4"/>
          <p:cNvSpPr txBox="1"/>
          <p:nvPr/>
        </p:nvSpPr>
        <p:spPr bwMode="auto">
          <a:xfrm>
            <a:off x="1347924" y="6305490"/>
            <a:ext cx="48082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vide applet “Estados Quânticos Ligados”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Ligação Química Covalente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5" name="Imagem 3" descr="Figura 41.2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96"/>
          <a:stretch/>
        </p:blipFill>
        <p:spPr bwMode="auto">
          <a:xfrm>
            <a:off x="1143000" y="1597224"/>
            <a:ext cx="330486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6"/>
          <p:cNvSpPr txBox="1"/>
          <p:nvPr/>
        </p:nvSpPr>
        <p:spPr bwMode="auto">
          <a:xfrm>
            <a:off x="5014392" y="3425213"/>
            <a:ext cx="36724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Energia </a:t>
            </a:r>
            <a:r>
              <a:rPr lang="en-US" sz="1800" b="0" dirty="0" err="1" smtClean="0">
                <a:solidFill>
                  <a:srgbClr val="3366FF"/>
                </a:solidFill>
                <a:latin typeface="Arial" charset="0"/>
                <a:cs typeface="Arial" charset="0"/>
              </a:rPr>
              <a:t>aumenta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com a distância entre os núcleos </a:t>
            </a:r>
            <a:r>
              <a:rPr lang="is-I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→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Força </a:t>
            </a:r>
            <a:r>
              <a:rPr lang="en-US" sz="1800" b="0" dirty="0" err="1" smtClean="0">
                <a:solidFill>
                  <a:srgbClr val="3366FF"/>
                </a:solidFill>
                <a:latin typeface="Arial" charset="0"/>
                <a:cs typeface="Arial" charset="0"/>
              </a:rPr>
              <a:t>atrativa</a:t>
            </a:r>
          </a:p>
        </p:txBody>
      </p:sp>
    </p:spTree>
    <p:extLst>
      <p:ext uri="{BB962C8B-B14F-4D97-AF65-F5344CB8AC3E}">
        <p14:creationId xmlns:p14="http://schemas.microsoft.com/office/powerpoint/2010/main" val="400052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Ligação Química Covalente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0347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Box 25"/>
          <p:cNvSpPr txBox="1"/>
          <p:nvPr/>
        </p:nvSpPr>
        <p:spPr bwMode="auto">
          <a:xfrm>
            <a:off x="6345111" y="3429011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26"/>
          <p:cNvCxnSpPr/>
          <p:nvPr/>
        </p:nvCxnSpPr>
        <p:spPr>
          <a:xfrm flipV="1">
            <a:off x="1952623" y="1916843"/>
            <a:ext cx="0" cy="39604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27"/>
          <p:cNvCxnSpPr/>
          <p:nvPr/>
        </p:nvCxnSpPr>
        <p:spPr>
          <a:xfrm>
            <a:off x="1952623" y="4221099"/>
            <a:ext cx="5400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28"/>
          <p:cNvSpPr/>
          <p:nvPr/>
        </p:nvSpPr>
        <p:spPr>
          <a:xfrm>
            <a:off x="2051720" y="1984276"/>
            <a:ext cx="4547188" cy="2204314"/>
          </a:xfrm>
          <a:custGeom>
            <a:avLst/>
            <a:gdLst>
              <a:gd name="connsiteX0" fmla="*/ 2738 w 4547188"/>
              <a:gd name="connsiteY0" fmla="*/ 0 h 2204314"/>
              <a:gd name="connsiteX1" fmla="*/ 34224 w 4547188"/>
              <a:gd name="connsiteY1" fmla="*/ 619280 h 2204314"/>
              <a:gd name="connsiteX2" fmla="*/ 244129 w 4547188"/>
              <a:gd name="connsiteY2" fmla="*/ 1081116 h 2204314"/>
              <a:gd name="connsiteX3" fmla="*/ 642949 w 4547188"/>
              <a:gd name="connsiteY3" fmla="*/ 1479974 h 2204314"/>
              <a:gd name="connsiteX4" fmla="*/ 1272665 w 4547188"/>
              <a:gd name="connsiteY4" fmla="*/ 1763373 h 2204314"/>
              <a:gd name="connsiteX5" fmla="*/ 2374668 w 4547188"/>
              <a:gd name="connsiteY5" fmla="*/ 1994291 h 2204314"/>
              <a:gd name="connsiteX6" fmla="*/ 3707566 w 4547188"/>
              <a:gd name="connsiteY6" fmla="*/ 2172728 h 2204314"/>
              <a:gd name="connsiteX7" fmla="*/ 4547188 w 4547188"/>
              <a:gd name="connsiteY7" fmla="*/ 2204217 h 220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47188" h="2204314">
                <a:moveTo>
                  <a:pt x="2738" y="0"/>
                </a:moveTo>
                <a:cubicBezTo>
                  <a:pt x="-1635" y="219547"/>
                  <a:pt x="-6008" y="439094"/>
                  <a:pt x="34224" y="619280"/>
                </a:cubicBezTo>
                <a:cubicBezTo>
                  <a:pt x="74456" y="799466"/>
                  <a:pt x="142675" y="937667"/>
                  <a:pt x="244129" y="1081116"/>
                </a:cubicBezTo>
                <a:cubicBezTo>
                  <a:pt x="345583" y="1224565"/>
                  <a:pt x="471526" y="1366265"/>
                  <a:pt x="642949" y="1479974"/>
                </a:cubicBezTo>
                <a:cubicBezTo>
                  <a:pt x="814372" y="1593683"/>
                  <a:pt x="984045" y="1677654"/>
                  <a:pt x="1272665" y="1763373"/>
                </a:cubicBezTo>
                <a:cubicBezTo>
                  <a:pt x="1561285" y="1849092"/>
                  <a:pt x="1968851" y="1926065"/>
                  <a:pt x="2374668" y="1994291"/>
                </a:cubicBezTo>
                <a:cubicBezTo>
                  <a:pt x="2780485" y="2062517"/>
                  <a:pt x="3345479" y="2137740"/>
                  <a:pt x="3707566" y="2172728"/>
                </a:cubicBezTo>
                <a:cubicBezTo>
                  <a:pt x="4069653" y="2207716"/>
                  <a:pt x="4547188" y="2204217"/>
                  <a:pt x="4547188" y="2204217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32"/>
          <p:cNvSpPr/>
          <p:nvPr/>
        </p:nvSpPr>
        <p:spPr>
          <a:xfrm>
            <a:off x="2011547" y="2015765"/>
            <a:ext cx="4146560" cy="2655621"/>
          </a:xfrm>
          <a:custGeom>
            <a:avLst/>
            <a:gdLst>
              <a:gd name="connsiteX0" fmla="*/ 11425 w 4146560"/>
              <a:gd name="connsiteY0" fmla="*/ 0 h 2655621"/>
              <a:gd name="connsiteX1" fmla="*/ 930 w 4146560"/>
              <a:gd name="connsiteY1" fmla="*/ 304392 h 2655621"/>
              <a:gd name="connsiteX2" fmla="*/ 32416 w 4146560"/>
              <a:gd name="connsiteY2" fmla="*/ 619280 h 2655621"/>
              <a:gd name="connsiteX3" fmla="*/ 137368 w 4146560"/>
              <a:gd name="connsiteY3" fmla="*/ 1123101 h 2655621"/>
              <a:gd name="connsiteX4" fmla="*/ 263311 w 4146560"/>
              <a:gd name="connsiteY4" fmla="*/ 1742381 h 2655621"/>
              <a:gd name="connsiteX5" fmla="*/ 452226 w 4146560"/>
              <a:gd name="connsiteY5" fmla="*/ 2277690 h 2655621"/>
              <a:gd name="connsiteX6" fmla="*/ 809065 w 4146560"/>
              <a:gd name="connsiteY6" fmla="*/ 2561090 h 2655621"/>
              <a:gd name="connsiteX7" fmla="*/ 1228876 w 4146560"/>
              <a:gd name="connsiteY7" fmla="*/ 2655556 h 2655621"/>
              <a:gd name="connsiteX8" fmla="*/ 1648686 w 4146560"/>
              <a:gd name="connsiteY8" fmla="*/ 2550593 h 2655621"/>
              <a:gd name="connsiteX9" fmla="*/ 1984535 w 4146560"/>
              <a:gd name="connsiteY9" fmla="*/ 2414142 h 2655621"/>
              <a:gd name="connsiteX10" fmla="*/ 2404346 w 4146560"/>
              <a:gd name="connsiteY10" fmla="*/ 2351164 h 2655621"/>
              <a:gd name="connsiteX11" fmla="*/ 2729699 w 4146560"/>
              <a:gd name="connsiteY11" fmla="*/ 2330172 h 2655621"/>
              <a:gd name="connsiteX12" fmla="*/ 3233471 w 4146560"/>
              <a:gd name="connsiteY12" fmla="*/ 2277690 h 2655621"/>
              <a:gd name="connsiteX13" fmla="*/ 3600806 w 4146560"/>
              <a:gd name="connsiteY13" fmla="*/ 2256698 h 2655621"/>
              <a:gd name="connsiteX14" fmla="*/ 3926159 w 4146560"/>
              <a:gd name="connsiteY14" fmla="*/ 2214713 h 2655621"/>
              <a:gd name="connsiteX15" fmla="*/ 4146560 w 4146560"/>
              <a:gd name="connsiteY15" fmla="*/ 2193720 h 2655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46560" h="2655621">
                <a:moveTo>
                  <a:pt x="11425" y="0"/>
                </a:moveTo>
                <a:cubicBezTo>
                  <a:pt x="4428" y="100589"/>
                  <a:pt x="-2569" y="201179"/>
                  <a:pt x="930" y="304392"/>
                </a:cubicBezTo>
                <a:cubicBezTo>
                  <a:pt x="4428" y="407605"/>
                  <a:pt x="9676" y="482828"/>
                  <a:pt x="32416" y="619280"/>
                </a:cubicBezTo>
                <a:cubicBezTo>
                  <a:pt x="55156" y="755732"/>
                  <a:pt x="98886" y="935918"/>
                  <a:pt x="137368" y="1123101"/>
                </a:cubicBezTo>
                <a:cubicBezTo>
                  <a:pt x="175851" y="1310285"/>
                  <a:pt x="210835" y="1549950"/>
                  <a:pt x="263311" y="1742381"/>
                </a:cubicBezTo>
                <a:cubicBezTo>
                  <a:pt x="315787" y="1934812"/>
                  <a:pt x="361267" y="2141239"/>
                  <a:pt x="452226" y="2277690"/>
                </a:cubicBezTo>
                <a:cubicBezTo>
                  <a:pt x="543185" y="2414141"/>
                  <a:pt x="679623" y="2498112"/>
                  <a:pt x="809065" y="2561090"/>
                </a:cubicBezTo>
                <a:cubicBezTo>
                  <a:pt x="938507" y="2624068"/>
                  <a:pt x="1088939" y="2657305"/>
                  <a:pt x="1228876" y="2655556"/>
                </a:cubicBezTo>
                <a:cubicBezTo>
                  <a:pt x="1368813" y="2653807"/>
                  <a:pt x="1522743" y="2590829"/>
                  <a:pt x="1648686" y="2550593"/>
                </a:cubicBezTo>
                <a:cubicBezTo>
                  <a:pt x="1774629" y="2510357"/>
                  <a:pt x="1858592" y="2447380"/>
                  <a:pt x="1984535" y="2414142"/>
                </a:cubicBezTo>
                <a:cubicBezTo>
                  <a:pt x="2110478" y="2380904"/>
                  <a:pt x="2280152" y="2365159"/>
                  <a:pt x="2404346" y="2351164"/>
                </a:cubicBezTo>
                <a:cubicBezTo>
                  <a:pt x="2528540" y="2337169"/>
                  <a:pt x="2591511" y="2342418"/>
                  <a:pt x="2729699" y="2330172"/>
                </a:cubicBezTo>
                <a:cubicBezTo>
                  <a:pt x="2867887" y="2317926"/>
                  <a:pt x="3088287" y="2289936"/>
                  <a:pt x="3233471" y="2277690"/>
                </a:cubicBezTo>
                <a:cubicBezTo>
                  <a:pt x="3378655" y="2265444"/>
                  <a:pt x="3485358" y="2267194"/>
                  <a:pt x="3600806" y="2256698"/>
                </a:cubicBezTo>
                <a:cubicBezTo>
                  <a:pt x="3716254" y="2246202"/>
                  <a:pt x="3835200" y="2225209"/>
                  <a:pt x="3926159" y="2214713"/>
                </a:cubicBezTo>
                <a:cubicBezTo>
                  <a:pt x="4017118" y="2204217"/>
                  <a:pt x="4146560" y="2193720"/>
                  <a:pt x="4146560" y="2193720"/>
                </a:cubicBezTo>
              </a:path>
            </a:pathLst>
          </a:cu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33"/>
          <p:cNvSpPr txBox="1"/>
          <p:nvPr/>
        </p:nvSpPr>
        <p:spPr bwMode="auto">
          <a:xfrm>
            <a:off x="1592583" y="4077083"/>
            <a:ext cx="3273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11" name="TextBox 34"/>
          <p:cNvSpPr txBox="1"/>
          <p:nvPr/>
        </p:nvSpPr>
        <p:spPr bwMode="auto">
          <a:xfrm>
            <a:off x="1209578" y="1696244"/>
            <a:ext cx="626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U(r)</a:t>
            </a:r>
          </a:p>
        </p:txBody>
      </p:sp>
      <p:sp>
        <p:nvSpPr>
          <p:cNvPr id="12" name="TextBox 35"/>
          <p:cNvSpPr txBox="1"/>
          <p:nvPr/>
        </p:nvSpPr>
        <p:spPr bwMode="auto">
          <a:xfrm>
            <a:off x="7144373" y="4465616"/>
            <a:ext cx="27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</a:p>
        </p:txBody>
      </p:sp>
      <p:pic>
        <p:nvPicPr>
          <p:cNvPr id="13" name="Imagem 4" descr="Figura 41.2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3" r="-1041" b="82458"/>
          <a:stretch/>
        </p:blipFill>
        <p:spPr bwMode="auto">
          <a:xfrm>
            <a:off x="3779912" y="1696244"/>
            <a:ext cx="197049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59"/>
          <p:cNvGrpSpPr/>
          <p:nvPr/>
        </p:nvGrpSpPr>
        <p:grpSpPr>
          <a:xfrm>
            <a:off x="4355976" y="2275210"/>
            <a:ext cx="3456384" cy="1581274"/>
            <a:chOff x="4355976" y="1703710"/>
            <a:chExt cx="3456384" cy="1581274"/>
          </a:xfrm>
        </p:grpSpPr>
        <p:cxnSp>
          <p:nvCxnSpPr>
            <p:cNvPr id="15" name="Straight Arrow Connector 37"/>
            <p:cNvCxnSpPr/>
            <p:nvPr/>
          </p:nvCxnSpPr>
          <p:spPr>
            <a:xfrm flipH="1">
              <a:off x="4355976" y="2348880"/>
              <a:ext cx="1584176" cy="9361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38"/>
            <p:cNvSpPr txBox="1"/>
            <p:nvPr/>
          </p:nvSpPr>
          <p:spPr bwMode="auto">
            <a:xfrm>
              <a:off x="6012160" y="1703710"/>
              <a:ext cx="1800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 dirty="0" err="1" smtClean="0">
                  <a:solidFill>
                    <a:srgbClr val="FF6600"/>
                  </a:solidFill>
                  <a:latin typeface="Arial" charset="0"/>
                  <a:cs typeface="Arial" charset="0"/>
                </a:rPr>
                <a:t>repulsão   Coulombiana entre núcleos positivos</a:t>
              </a:r>
            </a:p>
          </p:txBody>
        </p:sp>
      </p:grpSp>
      <p:grpSp>
        <p:nvGrpSpPr>
          <p:cNvPr id="17" name="Group 61"/>
          <p:cNvGrpSpPr/>
          <p:nvPr/>
        </p:nvGrpSpPr>
        <p:grpSpPr>
          <a:xfrm>
            <a:off x="1929218" y="4231595"/>
            <a:ext cx="6097749" cy="1700347"/>
            <a:chOff x="1929218" y="3660095"/>
            <a:chExt cx="6097749" cy="1700347"/>
          </a:xfrm>
        </p:grpSpPr>
        <p:grpSp>
          <p:nvGrpSpPr>
            <p:cNvPr id="18" name="Group 60"/>
            <p:cNvGrpSpPr/>
            <p:nvPr/>
          </p:nvGrpSpPr>
          <p:grpSpPr>
            <a:xfrm>
              <a:off x="1929218" y="3660095"/>
              <a:ext cx="4669690" cy="1281073"/>
              <a:chOff x="1929218" y="3660095"/>
              <a:chExt cx="4669690" cy="1281073"/>
            </a:xfrm>
          </p:grpSpPr>
          <p:sp>
            <p:nvSpPr>
              <p:cNvPr id="22" name="Freeform 30"/>
              <p:cNvSpPr/>
              <p:nvPr/>
            </p:nvSpPr>
            <p:spPr>
              <a:xfrm>
                <a:off x="5507400" y="3660095"/>
                <a:ext cx="1091508" cy="75494"/>
              </a:xfrm>
              <a:custGeom>
                <a:avLst/>
                <a:gdLst>
                  <a:gd name="connsiteX0" fmla="*/ 1091508 w 1091508"/>
                  <a:gd name="connsiteY0" fmla="*/ 2020 h 75494"/>
                  <a:gd name="connsiteX1" fmla="*/ 766154 w 1091508"/>
                  <a:gd name="connsiteY1" fmla="*/ 2020 h 75494"/>
                  <a:gd name="connsiteX2" fmla="*/ 461792 w 1091508"/>
                  <a:gd name="connsiteY2" fmla="*/ 23012 h 75494"/>
                  <a:gd name="connsiteX3" fmla="*/ 0 w 1091508"/>
                  <a:gd name="connsiteY3" fmla="*/ 75494 h 75494"/>
                  <a:gd name="connsiteX4" fmla="*/ 0 w 1091508"/>
                  <a:gd name="connsiteY4" fmla="*/ 75494 h 75494"/>
                  <a:gd name="connsiteX5" fmla="*/ 0 w 1091508"/>
                  <a:gd name="connsiteY5" fmla="*/ 75494 h 75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1508" h="75494">
                    <a:moveTo>
                      <a:pt x="1091508" y="2020"/>
                    </a:moveTo>
                    <a:cubicBezTo>
                      <a:pt x="981307" y="270"/>
                      <a:pt x="871107" y="-1479"/>
                      <a:pt x="766154" y="2020"/>
                    </a:cubicBezTo>
                    <a:cubicBezTo>
                      <a:pt x="661201" y="5519"/>
                      <a:pt x="589484" y="10766"/>
                      <a:pt x="461792" y="23012"/>
                    </a:cubicBezTo>
                    <a:cubicBezTo>
                      <a:pt x="334100" y="35258"/>
                      <a:pt x="0" y="75494"/>
                      <a:pt x="0" y="75494"/>
                    </a:cubicBezTo>
                    <a:lnTo>
                      <a:pt x="0" y="75494"/>
                    </a:lnTo>
                    <a:lnTo>
                      <a:pt x="0" y="75494"/>
                    </a:lnTo>
                  </a:path>
                </a:pathLst>
              </a:cu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31"/>
              <p:cNvSpPr/>
              <p:nvPr/>
            </p:nvSpPr>
            <p:spPr>
              <a:xfrm>
                <a:off x="1929218" y="3734097"/>
                <a:ext cx="3578886" cy="1207071"/>
              </a:xfrm>
              <a:custGeom>
                <a:avLst/>
                <a:gdLst>
                  <a:gd name="connsiteX0" fmla="*/ 3578886 w 3578886"/>
                  <a:gd name="connsiteY0" fmla="*/ 0 h 1207071"/>
                  <a:gd name="connsiteX1" fmla="*/ 3138084 w 3578886"/>
                  <a:gd name="connsiteY1" fmla="*/ 62978 h 1207071"/>
                  <a:gd name="connsiteX2" fmla="*/ 2739264 w 3578886"/>
                  <a:gd name="connsiteY2" fmla="*/ 146948 h 1207071"/>
                  <a:gd name="connsiteX3" fmla="*/ 2403416 w 3578886"/>
                  <a:gd name="connsiteY3" fmla="*/ 241415 h 1207071"/>
                  <a:gd name="connsiteX4" fmla="*/ 1742214 w 3578886"/>
                  <a:gd name="connsiteY4" fmla="*/ 451340 h 1207071"/>
                  <a:gd name="connsiteX5" fmla="*/ 997050 w 3578886"/>
                  <a:gd name="connsiteY5" fmla="*/ 692754 h 1207071"/>
                  <a:gd name="connsiteX6" fmla="*/ 346344 w 3578886"/>
                  <a:gd name="connsiteY6" fmla="*/ 997146 h 1207071"/>
                  <a:gd name="connsiteX7" fmla="*/ 0 w 3578886"/>
                  <a:gd name="connsiteY7" fmla="*/ 1207071 h 1207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78886" h="1207071">
                    <a:moveTo>
                      <a:pt x="3578886" y="0"/>
                    </a:moveTo>
                    <a:cubicBezTo>
                      <a:pt x="3428453" y="19243"/>
                      <a:pt x="3278021" y="38487"/>
                      <a:pt x="3138084" y="62978"/>
                    </a:cubicBezTo>
                    <a:cubicBezTo>
                      <a:pt x="2998147" y="87469"/>
                      <a:pt x="2861709" y="117209"/>
                      <a:pt x="2739264" y="146948"/>
                    </a:cubicBezTo>
                    <a:cubicBezTo>
                      <a:pt x="2616819" y="176687"/>
                      <a:pt x="2569591" y="190683"/>
                      <a:pt x="2403416" y="241415"/>
                    </a:cubicBezTo>
                    <a:cubicBezTo>
                      <a:pt x="2237241" y="292147"/>
                      <a:pt x="1742214" y="451340"/>
                      <a:pt x="1742214" y="451340"/>
                    </a:cubicBezTo>
                    <a:cubicBezTo>
                      <a:pt x="1507820" y="526563"/>
                      <a:pt x="1229695" y="601786"/>
                      <a:pt x="997050" y="692754"/>
                    </a:cubicBezTo>
                    <a:cubicBezTo>
                      <a:pt x="764405" y="783722"/>
                      <a:pt x="512519" y="911427"/>
                      <a:pt x="346344" y="997146"/>
                    </a:cubicBezTo>
                    <a:cubicBezTo>
                      <a:pt x="180169" y="1082866"/>
                      <a:pt x="0" y="1207071"/>
                      <a:pt x="0" y="1207071"/>
                    </a:cubicBezTo>
                  </a:path>
                </a:pathLst>
              </a:cu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57"/>
            <p:cNvGrpSpPr/>
            <p:nvPr/>
          </p:nvGrpSpPr>
          <p:grpSpPr>
            <a:xfrm>
              <a:off x="4572000" y="4005064"/>
              <a:ext cx="3454967" cy="1355378"/>
              <a:chOff x="4572000" y="4005064"/>
              <a:chExt cx="3454967" cy="1355378"/>
            </a:xfrm>
          </p:grpSpPr>
          <p:cxnSp>
            <p:nvCxnSpPr>
              <p:cNvPr id="20" name="Straight Arrow Connector 4"/>
              <p:cNvCxnSpPr/>
              <p:nvPr/>
            </p:nvCxnSpPr>
            <p:spPr>
              <a:xfrm flipH="1" flipV="1">
                <a:off x="4572000" y="4005064"/>
                <a:ext cx="936104" cy="648072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8"/>
              <p:cNvSpPr txBox="1"/>
              <p:nvPr/>
            </p:nvSpPr>
            <p:spPr bwMode="auto">
              <a:xfrm>
                <a:off x="5508104" y="4437112"/>
                <a:ext cx="2518863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sz="1800" b="0" dirty="0" err="1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E</a:t>
                </a:r>
                <a:r>
                  <a:rPr lang="en-US" sz="1800" b="0" dirty="0" err="1" smtClean="0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nergia de ligação de um elétron em um orbital ligante (&lt; 0)</a:t>
                </a:r>
              </a:p>
            </p:txBody>
          </p:sp>
        </p:grpSp>
      </p:grpSp>
      <p:grpSp>
        <p:nvGrpSpPr>
          <p:cNvPr id="24" name="Group 58"/>
          <p:cNvGrpSpPr/>
          <p:nvPr/>
        </p:nvGrpSpPr>
        <p:grpSpPr>
          <a:xfrm>
            <a:off x="107505" y="2560340"/>
            <a:ext cx="2088231" cy="1296145"/>
            <a:chOff x="107505" y="1988840"/>
            <a:chExt cx="2088231" cy="1296145"/>
          </a:xfrm>
        </p:grpSpPr>
        <p:cxnSp>
          <p:nvCxnSpPr>
            <p:cNvPr id="25" name="Straight Arrow Connector 13"/>
            <p:cNvCxnSpPr/>
            <p:nvPr/>
          </p:nvCxnSpPr>
          <p:spPr>
            <a:xfrm>
              <a:off x="1187624" y="2924944"/>
              <a:ext cx="1008112" cy="360041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41"/>
            <p:cNvSpPr txBox="1"/>
            <p:nvPr/>
          </p:nvSpPr>
          <p:spPr bwMode="auto">
            <a:xfrm>
              <a:off x="107505" y="1988840"/>
              <a:ext cx="1296144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Energia potencial total da molécula</a:t>
              </a:r>
            </a:p>
          </p:txBody>
        </p:sp>
      </p:grpSp>
      <p:grpSp>
        <p:nvGrpSpPr>
          <p:cNvPr id="27" name="Group 55"/>
          <p:cNvGrpSpPr/>
          <p:nvPr/>
        </p:nvGrpSpPr>
        <p:grpSpPr>
          <a:xfrm>
            <a:off x="3059832" y="3784476"/>
            <a:ext cx="2376264" cy="892656"/>
            <a:chOff x="3059832" y="3212976"/>
            <a:chExt cx="2376264" cy="892656"/>
          </a:xfrm>
        </p:grpSpPr>
        <p:sp>
          <p:nvSpPr>
            <p:cNvPr id="28" name="TextBox 42"/>
            <p:cNvSpPr txBox="1"/>
            <p:nvPr/>
          </p:nvSpPr>
          <p:spPr bwMode="auto">
            <a:xfrm>
              <a:off x="3059832" y="3212976"/>
              <a:ext cx="23762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r</a:t>
              </a:r>
              <a:r>
                <a:rPr lang="en-US" sz="2000" b="0" baseline="-2500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equilíbrio</a:t>
              </a:r>
              <a:r>
                <a:rPr lang="en-US" sz="2000" b="0" baseline="-25000" dirty="0" err="1">
                  <a:solidFill>
                    <a:schemeClr val="tx1"/>
                  </a:solidFill>
                  <a:latin typeface="Arial" charset="0"/>
                  <a:cs typeface="Arial" charset="0"/>
                </a:rPr>
                <a:t> </a:t>
              </a:r>
              <a:endPara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9" name="Straight Connector 50"/>
            <p:cNvCxnSpPr/>
            <p:nvPr/>
          </p:nvCxnSpPr>
          <p:spPr>
            <a:xfrm>
              <a:off x="3203848" y="3645024"/>
              <a:ext cx="0" cy="4606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62"/>
          <p:cNvSpPr txBox="1"/>
          <p:nvPr/>
        </p:nvSpPr>
        <p:spPr bwMode="auto">
          <a:xfrm>
            <a:off x="899592" y="6232748"/>
            <a:ext cx="69297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tipicamente r</a:t>
            </a:r>
            <a:r>
              <a:rPr lang="en-US" sz="2000" b="0" baseline="-250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equilibrio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~ 10</a:t>
            </a:r>
            <a:r>
              <a:rPr lang="en-US" sz="2000" b="0" baseline="300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-1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nm a 1 nm (dimensões atômicas)</a:t>
            </a:r>
          </a:p>
        </p:txBody>
      </p:sp>
    </p:spTree>
    <p:extLst>
      <p:ext uri="{BB962C8B-B14F-4D97-AF65-F5344CB8AC3E}">
        <p14:creationId xmlns:p14="http://schemas.microsoft.com/office/powerpoint/2010/main" val="321292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Ligação Química Covalente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62133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5" name="TextBox 2"/>
          <p:cNvSpPr txBox="1"/>
          <p:nvPr/>
        </p:nvSpPr>
        <p:spPr bwMode="auto">
          <a:xfrm>
            <a:off x="5508104" y="2578968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Imagem 3" descr="Figura 41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68545"/>
            <a:ext cx="6191604" cy="4808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/>
          <p:nvPr/>
        </p:nvSpPr>
        <p:spPr bwMode="auto">
          <a:xfrm>
            <a:off x="7010400" y="2914471"/>
            <a:ext cx="1981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Energia </a:t>
            </a:r>
            <a:r>
              <a:rPr lang="en-US" sz="1800" b="0" dirty="0" err="1" smtClean="0">
                <a:solidFill>
                  <a:srgbClr val="3366FF"/>
                </a:solidFill>
                <a:latin typeface="Arial" charset="0"/>
                <a:cs typeface="Arial" charset="0"/>
              </a:rPr>
              <a:t>aumenta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com a distância entre os núcleos </a:t>
            </a:r>
            <a:r>
              <a:rPr lang="is-I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→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Força </a:t>
            </a:r>
            <a:r>
              <a:rPr lang="en-US" sz="1800" b="0" dirty="0" err="1" smtClean="0">
                <a:solidFill>
                  <a:srgbClr val="3366FF"/>
                </a:solidFill>
                <a:latin typeface="Arial" charset="0"/>
                <a:cs typeface="Arial" charset="0"/>
              </a:rPr>
              <a:t>atrativa</a:t>
            </a:r>
          </a:p>
        </p:txBody>
      </p:sp>
      <p:sp>
        <p:nvSpPr>
          <p:cNvPr id="8" name="TextBox 16"/>
          <p:cNvSpPr txBox="1"/>
          <p:nvPr/>
        </p:nvSpPr>
        <p:spPr bwMode="auto">
          <a:xfrm>
            <a:off x="6956461" y="4953000"/>
            <a:ext cx="20890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Energia </a:t>
            </a:r>
            <a:r>
              <a:rPr lang="en-US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diminui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com a distância entre os núcleos </a:t>
            </a:r>
            <a:r>
              <a:rPr lang="is-I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→</a:t>
            </a:r>
            <a:r>
              <a:rPr lang="en-U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 Força </a:t>
            </a:r>
            <a:r>
              <a:rPr lang="en-US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repulsiva</a:t>
            </a:r>
            <a:endParaRPr lang="en-US" sz="1800" b="0" dirty="0" err="1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6781800" y="2702823"/>
            <a:ext cx="2362200" cy="1640577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/>
          <p:cNvSpPr/>
          <p:nvPr/>
        </p:nvSpPr>
        <p:spPr>
          <a:xfrm>
            <a:off x="6781800" y="4724400"/>
            <a:ext cx="2362200" cy="16405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2" name="Conector de seta reta 11"/>
          <p:cNvCxnSpPr>
            <a:stCxn id="9" idx="2"/>
          </p:cNvCxnSpPr>
          <p:nvPr/>
        </p:nvCxnSpPr>
        <p:spPr>
          <a:xfrm flipH="1" flipV="1">
            <a:off x="1447800" y="1828800"/>
            <a:ext cx="5334000" cy="1694312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stCxn id="10" idx="1"/>
          </p:cNvCxnSpPr>
          <p:nvPr/>
        </p:nvCxnSpPr>
        <p:spPr>
          <a:xfrm flipH="1" flipV="1">
            <a:off x="4724400" y="1905000"/>
            <a:ext cx="2403336" cy="30596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"/>
          <p:cNvSpPr txBox="1"/>
          <p:nvPr/>
        </p:nvSpPr>
        <p:spPr bwMode="auto">
          <a:xfrm>
            <a:off x="331912" y="6477000"/>
            <a:ext cx="87849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que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ocorre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se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iluminamos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essa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molécula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com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fótons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de 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energia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8,5eV</a:t>
            </a:r>
            <a:r>
              <a:rPr lang="en-US" sz="20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  <a:endParaRPr lang="en-US" sz="2000" b="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5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Ligação Química Covalente</a:t>
            </a:r>
            <a:endParaRPr lang="pt-BR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134711" y="5103018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4" name="TextBox 25"/>
          <p:cNvSpPr txBox="1"/>
          <p:nvPr/>
        </p:nvSpPr>
        <p:spPr bwMode="auto">
          <a:xfrm>
            <a:off x="6776344" y="3497272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5" name="Straight Arrow Connector 26"/>
          <p:cNvCxnSpPr/>
          <p:nvPr/>
        </p:nvCxnSpPr>
        <p:spPr>
          <a:xfrm flipV="1">
            <a:off x="2383856" y="1985104"/>
            <a:ext cx="0" cy="39604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27"/>
          <p:cNvCxnSpPr/>
          <p:nvPr/>
        </p:nvCxnSpPr>
        <p:spPr>
          <a:xfrm>
            <a:off x="2383856" y="4289360"/>
            <a:ext cx="5400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28"/>
          <p:cNvSpPr/>
          <p:nvPr/>
        </p:nvSpPr>
        <p:spPr>
          <a:xfrm>
            <a:off x="2482953" y="2052537"/>
            <a:ext cx="4547188" cy="2204314"/>
          </a:xfrm>
          <a:custGeom>
            <a:avLst/>
            <a:gdLst>
              <a:gd name="connsiteX0" fmla="*/ 2738 w 4547188"/>
              <a:gd name="connsiteY0" fmla="*/ 0 h 2204314"/>
              <a:gd name="connsiteX1" fmla="*/ 34224 w 4547188"/>
              <a:gd name="connsiteY1" fmla="*/ 619280 h 2204314"/>
              <a:gd name="connsiteX2" fmla="*/ 244129 w 4547188"/>
              <a:gd name="connsiteY2" fmla="*/ 1081116 h 2204314"/>
              <a:gd name="connsiteX3" fmla="*/ 642949 w 4547188"/>
              <a:gd name="connsiteY3" fmla="*/ 1479974 h 2204314"/>
              <a:gd name="connsiteX4" fmla="*/ 1272665 w 4547188"/>
              <a:gd name="connsiteY4" fmla="*/ 1763373 h 2204314"/>
              <a:gd name="connsiteX5" fmla="*/ 2374668 w 4547188"/>
              <a:gd name="connsiteY5" fmla="*/ 1994291 h 2204314"/>
              <a:gd name="connsiteX6" fmla="*/ 3707566 w 4547188"/>
              <a:gd name="connsiteY6" fmla="*/ 2172728 h 2204314"/>
              <a:gd name="connsiteX7" fmla="*/ 4547188 w 4547188"/>
              <a:gd name="connsiteY7" fmla="*/ 2204217 h 220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47188" h="2204314">
                <a:moveTo>
                  <a:pt x="2738" y="0"/>
                </a:moveTo>
                <a:cubicBezTo>
                  <a:pt x="-1635" y="219547"/>
                  <a:pt x="-6008" y="439094"/>
                  <a:pt x="34224" y="619280"/>
                </a:cubicBezTo>
                <a:cubicBezTo>
                  <a:pt x="74456" y="799466"/>
                  <a:pt x="142675" y="937667"/>
                  <a:pt x="244129" y="1081116"/>
                </a:cubicBezTo>
                <a:cubicBezTo>
                  <a:pt x="345583" y="1224565"/>
                  <a:pt x="471526" y="1366265"/>
                  <a:pt x="642949" y="1479974"/>
                </a:cubicBezTo>
                <a:cubicBezTo>
                  <a:pt x="814372" y="1593683"/>
                  <a:pt x="984045" y="1677654"/>
                  <a:pt x="1272665" y="1763373"/>
                </a:cubicBezTo>
                <a:cubicBezTo>
                  <a:pt x="1561285" y="1849092"/>
                  <a:pt x="1968851" y="1926065"/>
                  <a:pt x="2374668" y="1994291"/>
                </a:cubicBezTo>
                <a:cubicBezTo>
                  <a:pt x="2780485" y="2062517"/>
                  <a:pt x="3345479" y="2137740"/>
                  <a:pt x="3707566" y="2172728"/>
                </a:cubicBezTo>
                <a:cubicBezTo>
                  <a:pt x="4069653" y="2207716"/>
                  <a:pt x="4547188" y="2204217"/>
                  <a:pt x="4547188" y="2204217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32"/>
          <p:cNvSpPr/>
          <p:nvPr/>
        </p:nvSpPr>
        <p:spPr>
          <a:xfrm>
            <a:off x="2442780" y="2084026"/>
            <a:ext cx="4146560" cy="2655621"/>
          </a:xfrm>
          <a:custGeom>
            <a:avLst/>
            <a:gdLst>
              <a:gd name="connsiteX0" fmla="*/ 11425 w 4146560"/>
              <a:gd name="connsiteY0" fmla="*/ 0 h 2655621"/>
              <a:gd name="connsiteX1" fmla="*/ 930 w 4146560"/>
              <a:gd name="connsiteY1" fmla="*/ 304392 h 2655621"/>
              <a:gd name="connsiteX2" fmla="*/ 32416 w 4146560"/>
              <a:gd name="connsiteY2" fmla="*/ 619280 h 2655621"/>
              <a:gd name="connsiteX3" fmla="*/ 137368 w 4146560"/>
              <a:gd name="connsiteY3" fmla="*/ 1123101 h 2655621"/>
              <a:gd name="connsiteX4" fmla="*/ 263311 w 4146560"/>
              <a:gd name="connsiteY4" fmla="*/ 1742381 h 2655621"/>
              <a:gd name="connsiteX5" fmla="*/ 452226 w 4146560"/>
              <a:gd name="connsiteY5" fmla="*/ 2277690 h 2655621"/>
              <a:gd name="connsiteX6" fmla="*/ 809065 w 4146560"/>
              <a:gd name="connsiteY6" fmla="*/ 2561090 h 2655621"/>
              <a:gd name="connsiteX7" fmla="*/ 1228876 w 4146560"/>
              <a:gd name="connsiteY7" fmla="*/ 2655556 h 2655621"/>
              <a:gd name="connsiteX8" fmla="*/ 1648686 w 4146560"/>
              <a:gd name="connsiteY8" fmla="*/ 2550593 h 2655621"/>
              <a:gd name="connsiteX9" fmla="*/ 1984535 w 4146560"/>
              <a:gd name="connsiteY9" fmla="*/ 2414142 h 2655621"/>
              <a:gd name="connsiteX10" fmla="*/ 2404346 w 4146560"/>
              <a:gd name="connsiteY10" fmla="*/ 2351164 h 2655621"/>
              <a:gd name="connsiteX11" fmla="*/ 2729699 w 4146560"/>
              <a:gd name="connsiteY11" fmla="*/ 2330172 h 2655621"/>
              <a:gd name="connsiteX12" fmla="*/ 3233471 w 4146560"/>
              <a:gd name="connsiteY12" fmla="*/ 2277690 h 2655621"/>
              <a:gd name="connsiteX13" fmla="*/ 3600806 w 4146560"/>
              <a:gd name="connsiteY13" fmla="*/ 2256698 h 2655621"/>
              <a:gd name="connsiteX14" fmla="*/ 3926159 w 4146560"/>
              <a:gd name="connsiteY14" fmla="*/ 2214713 h 2655621"/>
              <a:gd name="connsiteX15" fmla="*/ 4146560 w 4146560"/>
              <a:gd name="connsiteY15" fmla="*/ 2193720 h 2655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46560" h="2655621">
                <a:moveTo>
                  <a:pt x="11425" y="0"/>
                </a:moveTo>
                <a:cubicBezTo>
                  <a:pt x="4428" y="100589"/>
                  <a:pt x="-2569" y="201179"/>
                  <a:pt x="930" y="304392"/>
                </a:cubicBezTo>
                <a:cubicBezTo>
                  <a:pt x="4428" y="407605"/>
                  <a:pt x="9676" y="482828"/>
                  <a:pt x="32416" y="619280"/>
                </a:cubicBezTo>
                <a:cubicBezTo>
                  <a:pt x="55156" y="755732"/>
                  <a:pt x="98886" y="935918"/>
                  <a:pt x="137368" y="1123101"/>
                </a:cubicBezTo>
                <a:cubicBezTo>
                  <a:pt x="175851" y="1310285"/>
                  <a:pt x="210835" y="1549950"/>
                  <a:pt x="263311" y="1742381"/>
                </a:cubicBezTo>
                <a:cubicBezTo>
                  <a:pt x="315787" y="1934812"/>
                  <a:pt x="361267" y="2141239"/>
                  <a:pt x="452226" y="2277690"/>
                </a:cubicBezTo>
                <a:cubicBezTo>
                  <a:pt x="543185" y="2414141"/>
                  <a:pt x="679623" y="2498112"/>
                  <a:pt x="809065" y="2561090"/>
                </a:cubicBezTo>
                <a:cubicBezTo>
                  <a:pt x="938507" y="2624068"/>
                  <a:pt x="1088939" y="2657305"/>
                  <a:pt x="1228876" y="2655556"/>
                </a:cubicBezTo>
                <a:cubicBezTo>
                  <a:pt x="1368813" y="2653807"/>
                  <a:pt x="1522743" y="2590829"/>
                  <a:pt x="1648686" y="2550593"/>
                </a:cubicBezTo>
                <a:cubicBezTo>
                  <a:pt x="1774629" y="2510357"/>
                  <a:pt x="1858592" y="2447380"/>
                  <a:pt x="1984535" y="2414142"/>
                </a:cubicBezTo>
                <a:cubicBezTo>
                  <a:pt x="2110478" y="2380904"/>
                  <a:pt x="2280152" y="2365159"/>
                  <a:pt x="2404346" y="2351164"/>
                </a:cubicBezTo>
                <a:cubicBezTo>
                  <a:pt x="2528540" y="2337169"/>
                  <a:pt x="2591511" y="2342418"/>
                  <a:pt x="2729699" y="2330172"/>
                </a:cubicBezTo>
                <a:cubicBezTo>
                  <a:pt x="2867887" y="2317926"/>
                  <a:pt x="3088287" y="2289936"/>
                  <a:pt x="3233471" y="2277690"/>
                </a:cubicBezTo>
                <a:cubicBezTo>
                  <a:pt x="3378655" y="2265444"/>
                  <a:pt x="3485358" y="2267194"/>
                  <a:pt x="3600806" y="2256698"/>
                </a:cubicBezTo>
                <a:cubicBezTo>
                  <a:pt x="3716254" y="2246202"/>
                  <a:pt x="3835200" y="2225209"/>
                  <a:pt x="3926159" y="2214713"/>
                </a:cubicBezTo>
                <a:cubicBezTo>
                  <a:pt x="4017118" y="2204217"/>
                  <a:pt x="4146560" y="2193720"/>
                  <a:pt x="4146560" y="2193720"/>
                </a:cubicBezTo>
              </a:path>
            </a:pathLst>
          </a:cu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33"/>
          <p:cNvSpPr txBox="1"/>
          <p:nvPr/>
        </p:nvSpPr>
        <p:spPr bwMode="auto">
          <a:xfrm>
            <a:off x="2023816" y="4145344"/>
            <a:ext cx="3273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10" name="TextBox 34"/>
          <p:cNvSpPr txBox="1"/>
          <p:nvPr/>
        </p:nvSpPr>
        <p:spPr bwMode="auto">
          <a:xfrm>
            <a:off x="1640811" y="1764505"/>
            <a:ext cx="6261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U(r)</a:t>
            </a:r>
          </a:p>
        </p:txBody>
      </p:sp>
      <p:sp>
        <p:nvSpPr>
          <p:cNvPr id="11" name="TextBox 35"/>
          <p:cNvSpPr txBox="1"/>
          <p:nvPr/>
        </p:nvSpPr>
        <p:spPr bwMode="auto">
          <a:xfrm>
            <a:off x="7575606" y="4533877"/>
            <a:ext cx="2744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r</a:t>
            </a:r>
          </a:p>
        </p:txBody>
      </p:sp>
      <p:pic>
        <p:nvPicPr>
          <p:cNvPr id="12" name="Imagem 4" descr="Figura 41.2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3" r="-1041" b="82458"/>
          <a:stretch/>
        </p:blipFill>
        <p:spPr bwMode="auto">
          <a:xfrm>
            <a:off x="4211145" y="1764505"/>
            <a:ext cx="1970499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59"/>
          <p:cNvGrpSpPr/>
          <p:nvPr/>
        </p:nvGrpSpPr>
        <p:grpSpPr>
          <a:xfrm>
            <a:off x="5076698" y="2343471"/>
            <a:ext cx="3166895" cy="1714794"/>
            <a:chOff x="4645465" y="1703710"/>
            <a:chExt cx="3166895" cy="1714794"/>
          </a:xfrm>
        </p:grpSpPr>
        <p:cxnSp>
          <p:nvCxnSpPr>
            <p:cNvPr id="14" name="Straight Arrow Connector 37"/>
            <p:cNvCxnSpPr/>
            <p:nvPr/>
          </p:nvCxnSpPr>
          <p:spPr>
            <a:xfrm flipH="1">
              <a:off x="4645465" y="2338384"/>
              <a:ext cx="1368152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8"/>
            <p:cNvSpPr txBox="1"/>
            <p:nvPr/>
          </p:nvSpPr>
          <p:spPr bwMode="auto">
            <a:xfrm>
              <a:off x="6012160" y="1703710"/>
              <a:ext cx="1800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 dirty="0" err="1" smtClean="0">
                  <a:solidFill>
                    <a:srgbClr val="FF6600"/>
                  </a:solidFill>
                  <a:latin typeface="Arial" charset="0"/>
                  <a:cs typeface="Arial" charset="0"/>
                </a:rPr>
                <a:t>repulsão   Coulombiana entre núcleos positivos</a:t>
              </a:r>
            </a:p>
          </p:txBody>
        </p:sp>
      </p:grpSp>
      <p:grpSp>
        <p:nvGrpSpPr>
          <p:cNvPr id="16" name="Group 61"/>
          <p:cNvGrpSpPr/>
          <p:nvPr/>
        </p:nvGrpSpPr>
        <p:grpSpPr>
          <a:xfrm>
            <a:off x="2360451" y="4299856"/>
            <a:ext cx="6097749" cy="1700347"/>
            <a:chOff x="1929218" y="3660095"/>
            <a:chExt cx="6097749" cy="1700347"/>
          </a:xfrm>
        </p:grpSpPr>
        <p:grpSp>
          <p:nvGrpSpPr>
            <p:cNvPr id="17" name="Group 60"/>
            <p:cNvGrpSpPr/>
            <p:nvPr/>
          </p:nvGrpSpPr>
          <p:grpSpPr>
            <a:xfrm>
              <a:off x="1929218" y="3660095"/>
              <a:ext cx="4669690" cy="1281073"/>
              <a:chOff x="1929218" y="3660095"/>
              <a:chExt cx="4669690" cy="1281073"/>
            </a:xfrm>
          </p:grpSpPr>
          <p:sp>
            <p:nvSpPr>
              <p:cNvPr id="21" name="Freeform 30"/>
              <p:cNvSpPr/>
              <p:nvPr/>
            </p:nvSpPr>
            <p:spPr>
              <a:xfrm>
                <a:off x="5507400" y="3660095"/>
                <a:ext cx="1091508" cy="75494"/>
              </a:xfrm>
              <a:custGeom>
                <a:avLst/>
                <a:gdLst>
                  <a:gd name="connsiteX0" fmla="*/ 1091508 w 1091508"/>
                  <a:gd name="connsiteY0" fmla="*/ 2020 h 75494"/>
                  <a:gd name="connsiteX1" fmla="*/ 766154 w 1091508"/>
                  <a:gd name="connsiteY1" fmla="*/ 2020 h 75494"/>
                  <a:gd name="connsiteX2" fmla="*/ 461792 w 1091508"/>
                  <a:gd name="connsiteY2" fmla="*/ 23012 h 75494"/>
                  <a:gd name="connsiteX3" fmla="*/ 0 w 1091508"/>
                  <a:gd name="connsiteY3" fmla="*/ 75494 h 75494"/>
                  <a:gd name="connsiteX4" fmla="*/ 0 w 1091508"/>
                  <a:gd name="connsiteY4" fmla="*/ 75494 h 75494"/>
                  <a:gd name="connsiteX5" fmla="*/ 0 w 1091508"/>
                  <a:gd name="connsiteY5" fmla="*/ 75494 h 75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1508" h="75494">
                    <a:moveTo>
                      <a:pt x="1091508" y="2020"/>
                    </a:moveTo>
                    <a:cubicBezTo>
                      <a:pt x="981307" y="270"/>
                      <a:pt x="871107" y="-1479"/>
                      <a:pt x="766154" y="2020"/>
                    </a:cubicBezTo>
                    <a:cubicBezTo>
                      <a:pt x="661201" y="5519"/>
                      <a:pt x="589484" y="10766"/>
                      <a:pt x="461792" y="23012"/>
                    </a:cubicBezTo>
                    <a:cubicBezTo>
                      <a:pt x="334100" y="35258"/>
                      <a:pt x="0" y="75494"/>
                      <a:pt x="0" y="75494"/>
                    </a:cubicBezTo>
                    <a:lnTo>
                      <a:pt x="0" y="75494"/>
                    </a:lnTo>
                    <a:lnTo>
                      <a:pt x="0" y="75494"/>
                    </a:lnTo>
                  </a:path>
                </a:pathLst>
              </a:cu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31"/>
              <p:cNvSpPr/>
              <p:nvPr/>
            </p:nvSpPr>
            <p:spPr>
              <a:xfrm>
                <a:off x="1929218" y="3734097"/>
                <a:ext cx="3578886" cy="1207071"/>
              </a:xfrm>
              <a:custGeom>
                <a:avLst/>
                <a:gdLst>
                  <a:gd name="connsiteX0" fmla="*/ 3578886 w 3578886"/>
                  <a:gd name="connsiteY0" fmla="*/ 0 h 1207071"/>
                  <a:gd name="connsiteX1" fmla="*/ 3138084 w 3578886"/>
                  <a:gd name="connsiteY1" fmla="*/ 62978 h 1207071"/>
                  <a:gd name="connsiteX2" fmla="*/ 2739264 w 3578886"/>
                  <a:gd name="connsiteY2" fmla="*/ 146948 h 1207071"/>
                  <a:gd name="connsiteX3" fmla="*/ 2403416 w 3578886"/>
                  <a:gd name="connsiteY3" fmla="*/ 241415 h 1207071"/>
                  <a:gd name="connsiteX4" fmla="*/ 1742214 w 3578886"/>
                  <a:gd name="connsiteY4" fmla="*/ 451340 h 1207071"/>
                  <a:gd name="connsiteX5" fmla="*/ 997050 w 3578886"/>
                  <a:gd name="connsiteY5" fmla="*/ 692754 h 1207071"/>
                  <a:gd name="connsiteX6" fmla="*/ 346344 w 3578886"/>
                  <a:gd name="connsiteY6" fmla="*/ 997146 h 1207071"/>
                  <a:gd name="connsiteX7" fmla="*/ 0 w 3578886"/>
                  <a:gd name="connsiteY7" fmla="*/ 1207071 h 1207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78886" h="1207071">
                    <a:moveTo>
                      <a:pt x="3578886" y="0"/>
                    </a:moveTo>
                    <a:cubicBezTo>
                      <a:pt x="3428453" y="19243"/>
                      <a:pt x="3278021" y="38487"/>
                      <a:pt x="3138084" y="62978"/>
                    </a:cubicBezTo>
                    <a:cubicBezTo>
                      <a:pt x="2998147" y="87469"/>
                      <a:pt x="2861709" y="117209"/>
                      <a:pt x="2739264" y="146948"/>
                    </a:cubicBezTo>
                    <a:cubicBezTo>
                      <a:pt x="2616819" y="176687"/>
                      <a:pt x="2569591" y="190683"/>
                      <a:pt x="2403416" y="241415"/>
                    </a:cubicBezTo>
                    <a:cubicBezTo>
                      <a:pt x="2237241" y="292147"/>
                      <a:pt x="1742214" y="451340"/>
                      <a:pt x="1742214" y="451340"/>
                    </a:cubicBezTo>
                    <a:cubicBezTo>
                      <a:pt x="1507820" y="526563"/>
                      <a:pt x="1229695" y="601786"/>
                      <a:pt x="997050" y="692754"/>
                    </a:cubicBezTo>
                    <a:cubicBezTo>
                      <a:pt x="764405" y="783722"/>
                      <a:pt x="512519" y="911427"/>
                      <a:pt x="346344" y="997146"/>
                    </a:cubicBezTo>
                    <a:cubicBezTo>
                      <a:pt x="180169" y="1082866"/>
                      <a:pt x="0" y="1207071"/>
                      <a:pt x="0" y="1207071"/>
                    </a:cubicBezTo>
                  </a:path>
                </a:pathLst>
              </a:custGeom>
              <a:ln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57"/>
            <p:cNvGrpSpPr/>
            <p:nvPr/>
          </p:nvGrpSpPr>
          <p:grpSpPr>
            <a:xfrm>
              <a:off x="4572000" y="4005064"/>
              <a:ext cx="3454967" cy="1355378"/>
              <a:chOff x="4572000" y="4005064"/>
              <a:chExt cx="3454967" cy="1355378"/>
            </a:xfrm>
          </p:grpSpPr>
          <p:cxnSp>
            <p:nvCxnSpPr>
              <p:cNvPr id="19" name="Straight Arrow Connector 4"/>
              <p:cNvCxnSpPr/>
              <p:nvPr/>
            </p:nvCxnSpPr>
            <p:spPr>
              <a:xfrm flipH="1" flipV="1">
                <a:off x="4572000" y="4005064"/>
                <a:ext cx="936104" cy="648072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8"/>
              <p:cNvSpPr txBox="1"/>
              <p:nvPr/>
            </p:nvSpPr>
            <p:spPr bwMode="auto">
              <a:xfrm>
                <a:off x="5508104" y="4437112"/>
                <a:ext cx="2518863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sz="1800" b="0" dirty="0" err="1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E</a:t>
                </a:r>
                <a:r>
                  <a:rPr lang="en-US" sz="1800" b="0" dirty="0" err="1" smtClean="0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nergia de ligação de um elétron em um orbital ligante (&lt; 0)</a:t>
                </a:r>
              </a:p>
            </p:txBody>
          </p:sp>
        </p:grpSp>
      </p:grpSp>
      <p:grpSp>
        <p:nvGrpSpPr>
          <p:cNvPr id="23" name="Group 58"/>
          <p:cNvGrpSpPr/>
          <p:nvPr/>
        </p:nvGrpSpPr>
        <p:grpSpPr>
          <a:xfrm>
            <a:off x="538738" y="2628601"/>
            <a:ext cx="2088231" cy="1296145"/>
            <a:chOff x="107505" y="1988840"/>
            <a:chExt cx="2088231" cy="1296145"/>
          </a:xfrm>
        </p:grpSpPr>
        <p:cxnSp>
          <p:nvCxnSpPr>
            <p:cNvPr id="24" name="Straight Arrow Connector 13"/>
            <p:cNvCxnSpPr/>
            <p:nvPr/>
          </p:nvCxnSpPr>
          <p:spPr>
            <a:xfrm>
              <a:off x="1187624" y="2924944"/>
              <a:ext cx="1008112" cy="360041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41"/>
            <p:cNvSpPr txBox="1"/>
            <p:nvPr/>
          </p:nvSpPr>
          <p:spPr bwMode="auto">
            <a:xfrm>
              <a:off x="107505" y="1988840"/>
              <a:ext cx="1296144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Energia potencial total da molécula</a:t>
              </a:r>
            </a:p>
          </p:txBody>
        </p:sp>
      </p:grpSp>
      <p:grpSp>
        <p:nvGrpSpPr>
          <p:cNvPr id="26" name="Group 55"/>
          <p:cNvGrpSpPr/>
          <p:nvPr/>
        </p:nvGrpSpPr>
        <p:grpSpPr>
          <a:xfrm>
            <a:off x="3491065" y="3852737"/>
            <a:ext cx="2376264" cy="892656"/>
            <a:chOff x="3059832" y="3212976"/>
            <a:chExt cx="2376264" cy="892656"/>
          </a:xfrm>
        </p:grpSpPr>
        <p:sp>
          <p:nvSpPr>
            <p:cNvPr id="27" name="TextBox 42"/>
            <p:cNvSpPr txBox="1"/>
            <p:nvPr/>
          </p:nvSpPr>
          <p:spPr bwMode="auto">
            <a:xfrm>
              <a:off x="3059832" y="3212976"/>
              <a:ext cx="23762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r</a:t>
              </a:r>
              <a:r>
                <a:rPr lang="en-US" sz="2000" b="0" baseline="-25000" dirty="0" err="1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equilíbrio</a:t>
              </a:r>
              <a:r>
                <a:rPr lang="en-US" sz="2000" b="0" baseline="-25000" dirty="0" err="1">
                  <a:solidFill>
                    <a:schemeClr val="tx1"/>
                  </a:solidFill>
                  <a:latin typeface="Arial" charset="0"/>
                  <a:cs typeface="Arial" charset="0"/>
                </a:rPr>
                <a:t> </a:t>
              </a:r>
              <a:endPara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8" name="Straight Connector 50"/>
            <p:cNvCxnSpPr/>
            <p:nvPr/>
          </p:nvCxnSpPr>
          <p:spPr>
            <a:xfrm>
              <a:off x="3203848" y="3645024"/>
              <a:ext cx="0" cy="46060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62"/>
          <p:cNvSpPr txBox="1"/>
          <p:nvPr/>
        </p:nvSpPr>
        <p:spPr bwMode="auto">
          <a:xfrm>
            <a:off x="1330825" y="6301009"/>
            <a:ext cx="69297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tipicamente r</a:t>
            </a:r>
            <a:r>
              <a:rPr lang="en-US" sz="2000" b="0" baseline="-250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equilibrio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~ 10</a:t>
            </a:r>
            <a:r>
              <a:rPr lang="en-US" sz="2000" b="0" baseline="300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-1</a:t>
            </a: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nm a 1 nm (dimensões atômicas)</a:t>
            </a:r>
          </a:p>
        </p:txBody>
      </p:sp>
      <p:grpSp>
        <p:nvGrpSpPr>
          <p:cNvPr id="30" name="Group 39"/>
          <p:cNvGrpSpPr/>
          <p:nvPr/>
        </p:nvGrpSpPr>
        <p:grpSpPr>
          <a:xfrm>
            <a:off x="610745" y="3301513"/>
            <a:ext cx="4522469" cy="2711464"/>
            <a:chOff x="179512" y="2661752"/>
            <a:chExt cx="4522469" cy="2711464"/>
          </a:xfrm>
        </p:grpSpPr>
        <p:sp>
          <p:nvSpPr>
            <p:cNvPr id="31" name="Freeform 40"/>
            <p:cNvSpPr/>
            <p:nvPr/>
          </p:nvSpPr>
          <p:spPr>
            <a:xfrm>
              <a:off x="1723165" y="2661752"/>
              <a:ext cx="2978816" cy="1445344"/>
            </a:xfrm>
            <a:custGeom>
              <a:avLst/>
              <a:gdLst>
                <a:gd name="connsiteX0" fmla="*/ 0 w 4426068"/>
                <a:gd name="connsiteY0" fmla="*/ 0 h 3697066"/>
                <a:gd name="connsiteX1" fmla="*/ 551655 w 4426068"/>
                <a:gd name="connsiteY1" fmla="*/ 1654771 h 3697066"/>
                <a:gd name="connsiteX2" fmla="*/ 1064822 w 4426068"/>
                <a:gd name="connsiteY2" fmla="*/ 2680986 h 3697066"/>
                <a:gd name="connsiteX3" fmla="*/ 1693452 w 4426068"/>
                <a:gd name="connsiteY3" fmla="*/ 3501957 h 3697066"/>
                <a:gd name="connsiteX4" fmla="*/ 2360569 w 4426068"/>
                <a:gd name="connsiteY4" fmla="*/ 3681545 h 3697066"/>
                <a:gd name="connsiteX5" fmla="*/ 3014858 w 4426068"/>
                <a:gd name="connsiteY5" fmla="*/ 3219748 h 3697066"/>
                <a:gd name="connsiteX6" fmla="*/ 3810267 w 4426068"/>
                <a:gd name="connsiteY6" fmla="*/ 1795876 h 3697066"/>
                <a:gd name="connsiteX7" fmla="*/ 4310605 w 4426068"/>
                <a:gd name="connsiteY7" fmla="*/ 423313 h 3697066"/>
                <a:gd name="connsiteX8" fmla="*/ 4426068 w 4426068"/>
                <a:gd name="connsiteY8" fmla="*/ 12828 h 3697066"/>
                <a:gd name="connsiteX9" fmla="*/ 4426068 w 4426068"/>
                <a:gd name="connsiteY9" fmla="*/ 12828 h 36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26068" h="3697066">
                  <a:moveTo>
                    <a:pt x="0" y="0"/>
                  </a:moveTo>
                  <a:cubicBezTo>
                    <a:pt x="187092" y="603970"/>
                    <a:pt x="374185" y="1207940"/>
                    <a:pt x="551655" y="1654771"/>
                  </a:cubicBezTo>
                  <a:cubicBezTo>
                    <a:pt x="729125" y="2101602"/>
                    <a:pt x="874523" y="2373122"/>
                    <a:pt x="1064822" y="2680986"/>
                  </a:cubicBezTo>
                  <a:cubicBezTo>
                    <a:pt x="1255121" y="2988850"/>
                    <a:pt x="1477494" y="3335197"/>
                    <a:pt x="1693452" y="3501957"/>
                  </a:cubicBezTo>
                  <a:cubicBezTo>
                    <a:pt x="1909410" y="3668717"/>
                    <a:pt x="2140335" y="3728580"/>
                    <a:pt x="2360569" y="3681545"/>
                  </a:cubicBezTo>
                  <a:cubicBezTo>
                    <a:pt x="2580803" y="3634510"/>
                    <a:pt x="2773242" y="3534026"/>
                    <a:pt x="3014858" y="3219748"/>
                  </a:cubicBezTo>
                  <a:cubicBezTo>
                    <a:pt x="3256474" y="2905470"/>
                    <a:pt x="3594309" y="2261949"/>
                    <a:pt x="3810267" y="1795876"/>
                  </a:cubicBezTo>
                  <a:cubicBezTo>
                    <a:pt x="4026225" y="1329803"/>
                    <a:pt x="4207972" y="720488"/>
                    <a:pt x="4310605" y="423313"/>
                  </a:cubicBezTo>
                  <a:cubicBezTo>
                    <a:pt x="4413239" y="126138"/>
                    <a:pt x="4426068" y="12828"/>
                    <a:pt x="4426068" y="12828"/>
                  </a:cubicBezTo>
                  <a:lnTo>
                    <a:pt x="4426068" y="12828"/>
                  </a:lnTo>
                </a:path>
              </a:pathLst>
            </a:custGeom>
            <a:ln w="254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43"/>
            <p:cNvSpPr txBox="1"/>
            <p:nvPr/>
          </p:nvSpPr>
          <p:spPr bwMode="auto">
            <a:xfrm>
              <a:off x="179512" y="4049777"/>
              <a:ext cx="1728192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dirty="0" err="1" smtClean="0">
                  <a:solidFill>
                    <a:srgbClr val="008000"/>
                  </a:solidFill>
                  <a:latin typeface="Arial" charset="0"/>
                  <a:cs typeface="Arial" charset="0"/>
                </a:rPr>
                <a:t>parábola aproximada próximo do mínimo </a:t>
              </a:r>
            </a:p>
          </p:txBody>
        </p:sp>
        <p:cxnSp>
          <p:nvCxnSpPr>
            <p:cNvPr id="33" name="Straight Arrow Connector 44"/>
            <p:cNvCxnSpPr/>
            <p:nvPr/>
          </p:nvCxnSpPr>
          <p:spPr>
            <a:xfrm flipV="1">
              <a:off x="1979712" y="3933056"/>
              <a:ext cx="576064" cy="432048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708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Ligação Química Covalente</a:t>
            </a:r>
            <a:br>
              <a:rPr lang="pt-BR" dirty="0" smtClean="0"/>
            </a:br>
            <a:r>
              <a:rPr lang="pt-BR" dirty="0" smtClean="0"/>
              <a:t>Vibrações Moleculares</a:t>
            </a:r>
            <a:endParaRPr lang="pt-BR" dirty="0"/>
          </a:p>
        </p:txBody>
      </p:sp>
      <p:grpSp>
        <p:nvGrpSpPr>
          <p:cNvPr id="3" name="Group 27"/>
          <p:cNvGrpSpPr/>
          <p:nvPr/>
        </p:nvGrpSpPr>
        <p:grpSpPr>
          <a:xfrm>
            <a:off x="1790104" y="1600200"/>
            <a:ext cx="4726112" cy="5105400"/>
            <a:chOff x="1646088" y="940658"/>
            <a:chExt cx="4870128" cy="5481036"/>
          </a:xfrm>
        </p:grpSpPr>
        <p:pic>
          <p:nvPicPr>
            <p:cNvPr id="4" name="Imagem 4" descr="Figura 41.2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6088" y="980728"/>
              <a:ext cx="4870128" cy="5440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26"/>
            <p:cNvSpPr txBox="1"/>
            <p:nvPr/>
          </p:nvSpPr>
          <p:spPr bwMode="auto">
            <a:xfrm>
              <a:off x="2051720" y="940658"/>
              <a:ext cx="726548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i="1" dirty="0" err="1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U(r)</a:t>
              </a:r>
            </a:p>
          </p:txBody>
        </p:sp>
      </p:grpSp>
      <p:sp>
        <p:nvSpPr>
          <p:cNvPr id="6" name="TextBox 2"/>
          <p:cNvSpPr txBox="1"/>
          <p:nvPr/>
        </p:nvSpPr>
        <p:spPr bwMode="auto">
          <a:xfrm>
            <a:off x="5508104" y="2416762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152400" y="3483064"/>
            <a:ext cx="3637311" cy="1698536"/>
            <a:chOff x="225104" y="3391832"/>
            <a:chExt cx="3637311" cy="1698536"/>
          </a:xfrm>
        </p:grpSpPr>
        <p:sp>
          <p:nvSpPr>
            <p:cNvPr id="8" name="Freeform 19"/>
            <p:cNvSpPr/>
            <p:nvPr/>
          </p:nvSpPr>
          <p:spPr>
            <a:xfrm>
              <a:off x="2950841" y="3645024"/>
              <a:ext cx="911574" cy="1445344"/>
            </a:xfrm>
            <a:custGeom>
              <a:avLst/>
              <a:gdLst>
                <a:gd name="connsiteX0" fmla="*/ 0 w 4426068"/>
                <a:gd name="connsiteY0" fmla="*/ 0 h 3697066"/>
                <a:gd name="connsiteX1" fmla="*/ 551655 w 4426068"/>
                <a:gd name="connsiteY1" fmla="*/ 1654771 h 3697066"/>
                <a:gd name="connsiteX2" fmla="*/ 1064822 w 4426068"/>
                <a:gd name="connsiteY2" fmla="*/ 2680986 h 3697066"/>
                <a:gd name="connsiteX3" fmla="*/ 1693452 w 4426068"/>
                <a:gd name="connsiteY3" fmla="*/ 3501957 h 3697066"/>
                <a:gd name="connsiteX4" fmla="*/ 2360569 w 4426068"/>
                <a:gd name="connsiteY4" fmla="*/ 3681545 h 3697066"/>
                <a:gd name="connsiteX5" fmla="*/ 3014858 w 4426068"/>
                <a:gd name="connsiteY5" fmla="*/ 3219748 h 3697066"/>
                <a:gd name="connsiteX6" fmla="*/ 3810267 w 4426068"/>
                <a:gd name="connsiteY6" fmla="*/ 1795876 h 3697066"/>
                <a:gd name="connsiteX7" fmla="*/ 4310605 w 4426068"/>
                <a:gd name="connsiteY7" fmla="*/ 423313 h 3697066"/>
                <a:gd name="connsiteX8" fmla="*/ 4426068 w 4426068"/>
                <a:gd name="connsiteY8" fmla="*/ 12828 h 3697066"/>
                <a:gd name="connsiteX9" fmla="*/ 4426068 w 4426068"/>
                <a:gd name="connsiteY9" fmla="*/ 12828 h 36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26068" h="3697066">
                  <a:moveTo>
                    <a:pt x="0" y="0"/>
                  </a:moveTo>
                  <a:cubicBezTo>
                    <a:pt x="187092" y="603970"/>
                    <a:pt x="374185" y="1207940"/>
                    <a:pt x="551655" y="1654771"/>
                  </a:cubicBezTo>
                  <a:cubicBezTo>
                    <a:pt x="729125" y="2101602"/>
                    <a:pt x="874523" y="2373122"/>
                    <a:pt x="1064822" y="2680986"/>
                  </a:cubicBezTo>
                  <a:cubicBezTo>
                    <a:pt x="1255121" y="2988850"/>
                    <a:pt x="1477494" y="3335197"/>
                    <a:pt x="1693452" y="3501957"/>
                  </a:cubicBezTo>
                  <a:cubicBezTo>
                    <a:pt x="1909410" y="3668717"/>
                    <a:pt x="2140335" y="3728580"/>
                    <a:pt x="2360569" y="3681545"/>
                  </a:cubicBezTo>
                  <a:cubicBezTo>
                    <a:pt x="2580803" y="3634510"/>
                    <a:pt x="2773242" y="3534026"/>
                    <a:pt x="3014858" y="3219748"/>
                  </a:cubicBezTo>
                  <a:cubicBezTo>
                    <a:pt x="3256474" y="2905470"/>
                    <a:pt x="3594309" y="2261949"/>
                    <a:pt x="3810267" y="1795876"/>
                  </a:cubicBezTo>
                  <a:cubicBezTo>
                    <a:pt x="4026225" y="1329803"/>
                    <a:pt x="4207972" y="720488"/>
                    <a:pt x="4310605" y="423313"/>
                  </a:cubicBezTo>
                  <a:cubicBezTo>
                    <a:pt x="4413239" y="126138"/>
                    <a:pt x="4426068" y="12828"/>
                    <a:pt x="4426068" y="12828"/>
                  </a:cubicBezTo>
                  <a:lnTo>
                    <a:pt x="4426068" y="12828"/>
                  </a:lnTo>
                </a:path>
              </a:pathLst>
            </a:custGeom>
            <a:ln w="254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5"/>
            <p:cNvSpPr txBox="1"/>
            <p:nvPr/>
          </p:nvSpPr>
          <p:spPr bwMode="auto">
            <a:xfrm>
              <a:off x="225104" y="3391832"/>
              <a:ext cx="165618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 dirty="0" err="1" smtClean="0">
                  <a:solidFill>
                    <a:srgbClr val="FF6600"/>
                  </a:solidFill>
                  <a:latin typeface="Arial" charset="0"/>
                  <a:cs typeface="Arial" charset="0"/>
                </a:rPr>
                <a:t>N</a:t>
              </a:r>
              <a:r>
                <a:rPr lang="en-US" sz="1800" b="0" dirty="0" err="1">
                  <a:solidFill>
                    <a:srgbClr val="FF6600"/>
                  </a:solidFill>
                  <a:latin typeface="Arial" charset="0"/>
                  <a:cs typeface="Arial" charset="0"/>
                </a:rPr>
                <a:t>íveis de energia aprox. igualmente espaçados por </a:t>
              </a:r>
              <a:r>
                <a:rPr lang="en-US" sz="1800">
                  <a:solidFill>
                    <a:srgbClr val="FF6600"/>
                  </a:solidFill>
                  <a:latin typeface="HiraMaruProN-W4"/>
                </a:rPr>
                <a:t>ℏ</a:t>
              </a:r>
              <a:r>
                <a:rPr lang="el-GR" sz="1800" b="0">
                  <a:solidFill>
                    <a:srgbClr val="FF6600"/>
                  </a:solidFill>
                  <a:latin typeface="Arial"/>
                  <a:cs typeface="Arial"/>
                </a:rPr>
                <a:t>ω, onde </a:t>
              </a:r>
              <a:endParaRPr lang="en-US" sz="1800" b="0" dirty="0" err="1" smtClean="0">
                <a:solidFill>
                  <a:srgbClr val="FF6600"/>
                </a:solidFill>
                <a:latin typeface="Arial"/>
                <a:cs typeface="Arial"/>
              </a:endParaRPr>
            </a:p>
          </p:txBody>
        </p:sp>
        <p:cxnSp>
          <p:nvCxnSpPr>
            <p:cNvPr id="10" name="Straight Arrow Connector 7"/>
            <p:cNvCxnSpPr/>
            <p:nvPr/>
          </p:nvCxnSpPr>
          <p:spPr>
            <a:xfrm flipV="1">
              <a:off x="1979712" y="4293096"/>
              <a:ext cx="1008112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2"/>
          <p:cNvSpPr txBox="1"/>
          <p:nvPr/>
        </p:nvSpPr>
        <p:spPr bwMode="auto">
          <a:xfrm>
            <a:off x="6372200" y="3784914"/>
            <a:ext cx="25922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causa aumento das vibrações, i.e. </a:t>
            </a:r>
            <a:r>
              <a:rPr lang="en-US" sz="20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esquenta</a:t>
            </a:r>
            <a:r>
              <a:rPr lang="en-US" sz="20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 a molécula</a:t>
            </a:r>
            <a:endParaRPr lang="en-US" sz="2000" b="0" dirty="0" err="1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12" name="Straight Arrow Connector 16"/>
          <p:cNvCxnSpPr/>
          <p:nvPr/>
        </p:nvCxnSpPr>
        <p:spPr>
          <a:xfrm flipV="1">
            <a:off x="5796136" y="4432986"/>
            <a:ext cx="576064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28"/>
          <p:cNvGrpSpPr/>
          <p:nvPr/>
        </p:nvGrpSpPr>
        <p:grpSpPr>
          <a:xfrm>
            <a:off x="393700" y="1828800"/>
            <a:ext cx="1435100" cy="1296144"/>
            <a:chOff x="107504" y="4653136"/>
            <a:chExt cx="1435100" cy="1296144"/>
          </a:xfrm>
        </p:grpSpPr>
        <p:pic>
          <p:nvPicPr>
            <p:cNvPr id="14" name="Picture 2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5453980"/>
              <a:ext cx="1435100" cy="495300"/>
            </a:xfrm>
            <a:prstGeom prst="rect">
              <a:avLst/>
            </a:prstGeom>
          </p:spPr>
        </p:pic>
        <p:pic>
          <p:nvPicPr>
            <p:cNvPr id="15" name="Picture 25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53136"/>
              <a:ext cx="1020456" cy="576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24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Ligação Química Covalente</a:t>
            </a:r>
            <a:br>
              <a:rPr lang="pt-BR" dirty="0" smtClean="0"/>
            </a:br>
            <a:r>
              <a:rPr lang="pt-BR" dirty="0" smtClean="0"/>
              <a:t>Vibrações Moleculares</a:t>
            </a:r>
            <a:endParaRPr lang="pt-BR" dirty="0"/>
          </a:p>
        </p:txBody>
      </p:sp>
      <p:grpSp>
        <p:nvGrpSpPr>
          <p:cNvPr id="3" name="Group 27"/>
          <p:cNvGrpSpPr/>
          <p:nvPr/>
        </p:nvGrpSpPr>
        <p:grpSpPr>
          <a:xfrm>
            <a:off x="1790104" y="1600200"/>
            <a:ext cx="4726112" cy="5105400"/>
            <a:chOff x="1646088" y="940658"/>
            <a:chExt cx="4870128" cy="5481036"/>
          </a:xfrm>
        </p:grpSpPr>
        <p:pic>
          <p:nvPicPr>
            <p:cNvPr id="4" name="Imagem 4" descr="Figura 41.2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6088" y="980728"/>
              <a:ext cx="4870128" cy="5440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26"/>
            <p:cNvSpPr txBox="1"/>
            <p:nvPr/>
          </p:nvSpPr>
          <p:spPr bwMode="auto">
            <a:xfrm>
              <a:off x="2051720" y="940658"/>
              <a:ext cx="726548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0" i="1" dirty="0" err="1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U(r)</a:t>
              </a:r>
            </a:p>
          </p:txBody>
        </p:sp>
      </p:grpSp>
      <p:sp>
        <p:nvSpPr>
          <p:cNvPr id="6" name="TextBox 2"/>
          <p:cNvSpPr txBox="1"/>
          <p:nvPr/>
        </p:nvSpPr>
        <p:spPr bwMode="auto">
          <a:xfrm>
            <a:off x="5508104" y="2416762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152400" y="3483064"/>
            <a:ext cx="3637311" cy="1698536"/>
            <a:chOff x="225104" y="3391832"/>
            <a:chExt cx="3637311" cy="1698536"/>
          </a:xfrm>
        </p:grpSpPr>
        <p:sp>
          <p:nvSpPr>
            <p:cNvPr id="8" name="Freeform 19"/>
            <p:cNvSpPr/>
            <p:nvPr/>
          </p:nvSpPr>
          <p:spPr>
            <a:xfrm>
              <a:off x="2950841" y="3645024"/>
              <a:ext cx="911574" cy="1445344"/>
            </a:xfrm>
            <a:custGeom>
              <a:avLst/>
              <a:gdLst>
                <a:gd name="connsiteX0" fmla="*/ 0 w 4426068"/>
                <a:gd name="connsiteY0" fmla="*/ 0 h 3697066"/>
                <a:gd name="connsiteX1" fmla="*/ 551655 w 4426068"/>
                <a:gd name="connsiteY1" fmla="*/ 1654771 h 3697066"/>
                <a:gd name="connsiteX2" fmla="*/ 1064822 w 4426068"/>
                <a:gd name="connsiteY2" fmla="*/ 2680986 h 3697066"/>
                <a:gd name="connsiteX3" fmla="*/ 1693452 w 4426068"/>
                <a:gd name="connsiteY3" fmla="*/ 3501957 h 3697066"/>
                <a:gd name="connsiteX4" fmla="*/ 2360569 w 4426068"/>
                <a:gd name="connsiteY4" fmla="*/ 3681545 h 3697066"/>
                <a:gd name="connsiteX5" fmla="*/ 3014858 w 4426068"/>
                <a:gd name="connsiteY5" fmla="*/ 3219748 h 3697066"/>
                <a:gd name="connsiteX6" fmla="*/ 3810267 w 4426068"/>
                <a:gd name="connsiteY6" fmla="*/ 1795876 h 3697066"/>
                <a:gd name="connsiteX7" fmla="*/ 4310605 w 4426068"/>
                <a:gd name="connsiteY7" fmla="*/ 423313 h 3697066"/>
                <a:gd name="connsiteX8" fmla="*/ 4426068 w 4426068"/>
                <a:gd name="connsiteY8" fmla="*/ 12828 h 3697066"/>
                <a:gd name="connsiteX9" fmla="*/ 4426068 w 4426068"/>
                <a:gd name="connsiteY9" fmla="*/ 12828 h 36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26068" h="3697066">
                  <a:moveTo>
                    <a:pt x="0" y="0"/>
                  </a:moveTo>
                  <a:cubicBezTo>
                    <a:pt x="187092" y="603970"/>
                    <a:pt x="374185" y="1207940"/>
                    <a:pt x="551655" y="1654771"/>
                  </a:cubicBezTo>
                  <a:cubicBezTo>
                    <a:pt x="729125" y="2101602"/>
                    <a:pt x="874523" y="2373122"/>
                    <a:pt x="1064822" y="2680986"/>
                  </a:cubicBezTo>
                  <a:cubicBezTo>
                    <a:pt x="1255121" y="2988850"/>
                    <a:pt x="1477494" y="3335197"/>
                    <a:pt x="1693452" y="3501957"/>
                  </a:cubicBezTo>
                  <a:cubicBezTo>
                    <a:pt x="1909410" y="3668717"/>
                    <a:pt x="2140335" y="3728580"/>
                    <a:pt x="2360569" y="3681545"/>
                  </a:cubicBezTo>
                  <a:cubicBezTo>
                    <a:pt x="2580803" y="3634510"/>
                    <a:pt x="2773242" y="3534026"/>
                    <a:pt x="3014858" y="3219748"/>
                  </a:cubicBezTo>
                  <a:cubicBezTo>
                    <a:pt x="3256474" y="2905470"/>
                    <a:pt x="3594309" y="2261949"/>
                    <a:pt x="3810267" y="1795876"/>
                  </a:cubicBezTo>
                  <a:cubicBezTo>
                    <a:pt x="4026225" y="1329803"/>
                    <a:pt x="4207972" y="720488"/>
                    <a:pt x="4310605" y="423313"/>
                  </a:cubicBezTo>
                  <a:cubicBezTo>
                    <a:pt x="4413239" y="126138"/>
                    <a:pt x="4426068" y="12828"/>
                    <a:pt x="4426068" y="12828"/>
                  </a:cubicBezTo>
                  <a:lnTo>
                    <a:pt x="4426068" y="12828"/>
                  </a:lnTo>
                </a:path>
              </a:pathLst>
            </a:custGeom>
            <a:ln w="254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5"/>
            <p:cNvSpPr txBox="1"/>
            <p:nvPr/>
          </p:nvSpPr>
          <p:spPr bwMode="auto">
            <a:xfrm>
              <a:off x="225104" y="3391832"/>
              <a:ext cx="165618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1800" b="0" dirty="0" err="1" smtClean="0">
                  <a:solidFill>
                    <a:srgbClr val="FF6600"/>
                  </a:solidFill>
                  <a:latin typeface="Arial" charset="0"/>
                  <a:cs typeface="Arial" charset="0"/>
                </a:rPr>
                <a:t>N</a:t>
              </a:r>
              <a:r>
                <a:rPr lang="en-US" sz="1800" b="0" dirty="0" err="1">
                  <a:solidFill>
                    <a:srgbClr val="FF6600"/>
                  </a:solidFill>
                  <a:latin typeface="Arial" charset="0"/>
                  <a:cs typeface="Arial" charset="0"/>
                </a:rPr>
                <a:t>íveis de energia aprox. igualmente espaçados por </a:t>
              </a:r>
              <a:r>
                <a:rPr lang="en-US" sz="1800">
                  <a:solidFill>
                    <a:srgbClr val="FF6600"/>
                  </a:solidFill>
                  <a:latin typeface="HiraMaruProN-W4"/>
                </a:rPr>
                <a:t>ℏ</a:t>
              </a:r>
              <a:r>
                <a:rPr lang="el-GR" sz="1800" b="0">
                  <a:solidFill>
                    <a:srgbClr val="FF6600"/>
                  </a:solidFill>
                  <a:latin typeface="Arial"/>
                  <a:cs typeface="Arial"/>
                </a:rPr>
                <a:t>ω, onde </a:t>
              </a:r>
              <a:endParaRPr lang="en-US" sz="1800" b="0" dirty="0" err="1" smtClean="0">
                <a:solidFill>
                  <a:srgbClr val="FF6600"/>
                </a:solidFill>
                <a:latin typeface="Arial"/>
                <a:cs typeface="Arial"/>
              </a:endParaRPr>
            </a:p>
          </p:txBody>
        </p:sp>
        <p:cxnSp>
          <p:nvCxnSpPr>
            <p:cNvPr id="10" name="Straight Arrow Connector 7"/>
            <p:cNvCxnSpPr/>
            <p:nvPr/>
          </p:nvCxnSpPr>
          <p:spPr>
            <a:xfrm flipV="1">
              <a:off x="1979712" y="4293096"/>
              <a:ext cx="1008112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8"/>
          <p:cNvGrpSpPr/>
          <p:nvPr/>
        </p:nvGrpSpPr>
        <p:grpSpPr>
          <a:xfrm>
            <a:off x="393700" y="1828800"/>
            <a:ext cx="1435100" cy="1296144"/>
            <a:chOff x="107504" y="4653136"/>
            <a:chExt cx="1435100" cy="1296144"/>
          </a:xfrm>
        </p:grpSpPr>
        <p:pic>
          <p:nvPicPr>
            <p:cNvPr id="14" name="Picture 2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5453980"/>
              <a:ext cx="1435100" cy="495300"/>
            </a:xfrm>
            <a:prstGeom prst="rect">
              <a:avLst/>
            </a:prstGeom>
          </p:spPr>
        </p:pic>
        <p:pic>
          <p:nvPicPr>
            <p:cNvPr id="15" name="Picture 25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53136"/>
              <a:ext cx="1020456" cy="576064"/>
            </a:xfrm>
            <a:prstGeom prst="rect">
              <a:avLst/>
            </a:prstGeom>
          </p:spPr>
        </p:pic>
      </p:grpSp>
      <p:sp>
        <p:nvSpPr>
          <p:cNvPr id="16" name="TextBox 4"/>
          <p:cNvSpPr txBox="1"/>
          <p:nvPr/>
        </p:nvSpPr>
        <p:spPr bwMode="auto">
          <a:xfrm>
            <a:off x="6607756" y="2564904"/>
            <a:ext cx="242874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A absorção de um fóton com essa energia (ou mais), </a:t>
            </a:r>
            <a:r>
              <a:rPr lang="is-I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em geral no </a:t>
            </a:r>
            <a:r>
              <a:rPr lang="is-IS" sz="1800" b="0" dirty="0" err="1">
                <a:solidFill>
                  <a:srgbClr val="4405B5"/>
                </a:solidFill>
                <a:latin typeface="Arial" charset="0"/>
                <a:cs typeface="Arial" charset="0"/>
              </a:rPr>
              <a:t>ultravioleta</a:t>
            </a:r>
            <a:r>
              <a:rPr lang="is-I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,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causa vibrações capazes de afastar os núcleos até r</a:t>
            </a:r>
            <a:r>
              <a:rPr lang="is-I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→∞ (ie a molécula se dissocia). </a:t>
            </a:r>
            <a:endParaRPr lang="en-US" sz="18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TextBox 11"/>
          <p:cNvSpPr txBox="1"/>
          <p:nvPr/>
        </p:nvSpPr>
        <p:spPr bwMode="auto">
          <a:xfrm>
            <a:off x="6619709" y="5301208"/>
            <a:ext cx="234477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obs: mecanismo de fotodissociação diferente daquele via orbitais antiligantes</a:t>
            </a:r>
          </a:p>
        </p:txBody>
      </p:sp>
    </p:spTree>
    <p:extLst>
      <p:ext uri="{BB962C8B-B14F-4D97-AF65-F5344CB8AC3E}">
        <p14:creationId xmlns:p14="http://schemas.microsoft.com/office/powerpoint/2010/main" val="36809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Ligação Química Covalente</a:t>
            </a:r>
            <a:br>
              <a:rPr lang="pt-BR" dirty="0" smtClean="0"/>
            </a:br>
            <a:r>
              <a:rPr lang="pt-BR" dirty="0" smtClean="0"/>
              <a:t>Vibrações Moleculares</a:t>
            </a:r>
            <a:endParaRPr lang="pt-BR" dirty="0"/>
          </a:p>
        </p:txBody>
      </p:sp>
      <p:cxnSp>
        <p:nvCxnSpPr>
          <p:cNvPr id="18" name="Conector reto 27"/>
          <p:cNvCxnSpPr>
            <a:cxnSpLocks noChangeShapeType="1"/>
          </p:cNvCxnSpPr>
          <p:nvPr/>
        </p:nvCxnSpPr>
        <p:spPr bwMode="auto">
          <a:xfrm rot="5400000" flipH="1" flipV="1">
            <a:off x="-695102" y="4607635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9" name="TextBox 2"/>
          <p:cNvSpPr txBox="1"/>
          <p:nvPr/>
        </p:nvSpPr>
        <p:spPr bwMode="auto">
          <a:xfrm>
            <a:off x="5378946" y="2565266"/>
            <a:ext cx="184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endParaRPr lang="en-US" sz="2000" b="0" dirty="0" err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20" name="Imagem 3" descr="Figura 41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29162"/>
            <a:ext cx="6870154" cy="398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Arrow Connector 3"/>
          <p:cNvCxnSpPr>
            <a:stCxn id="22" idx="0"/>
          </p:cNvCxnSpPr>
          <p:nvPr/>
        </p:nvCxnSpPr>
        <p:spPr>
          <a:xfrm flipH="1" flipV="1">
            <a:off x="5810994" y="5373578"/>
            <a:ext cx="53402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9"/>
          <p:cNvSpPr txBox="1"/>
          <p:nvPr/>
        </p:nvSpPr>
        <p:spPr bwMode="auto">
          <a:xfrm>
            <a:off x="5092390" y="6381690"/>
            <a:ext cx="15440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 ~ 0,21 eV</a:t>
            </a:r>
          </a:p>
        </p:txBody>
      </p:sp>
      <p:pic>
        <p:nvPicPr>
          <p:cNvPr id="23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765321"/>
            <a:ext cx="2552700" cy="1892300"/>
          </a:xfrm>
          <a:prstGeom prst="rect">
            <a:avLst/>
          </a:prstGeom>
        </p:spPr>
      </p:pic>
      <p:sp>
        <p:nvSpPr>
          <p:cNvPr id="24" name="TextBox 26"/>
          <p:cNvSpPr txBox="1"/>
          <p:nvPr/>
        </p:nvSpPr>
        <p:spPr bwMode="auto">
          <a:xfrm>
            <a:off x="1780022" y="6381690"/>
            <a:ext cx="15440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 ~ 0,37 eV</a:t>
            </a:r>
          </a:p>
        </p:txBody>
      </p:sp>
      <p:cxnSp>
        <p:nvCxnSpPr>
          <p:cNvPr id="25" name="Straight Arrow Connector 27"/>
          <p:cNvCxnSpPr>
            <a:stCxn id="24" idx="0"/>
          </p:cNvCxnSpPr>
          <p:nvPr/>
        </p:nvCxnSpPr>
        <p:spPr>
          <a:xfrm flipV="1">
            <a:off x="2552028" y="5229562"/>
            <a:ext cx="90614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09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Tunelamento</a:t>
            </a:r>
            <a:endParaRPr lang="en-US" dirty="0"/>
          </a:p>
        </p:txBody>
      </p:sp>
      <p:pic>
        <p:nvPicPr>
          <p:cNvPr id="3" name="Picture 6" descr="fig tunelamento corrigida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83" y="1759188"/>
            <a:ext cx="4140200" cy="5054600"/>
          </a:xfrm>
          <a:prstGeom prst="rect">
            <a:avLst/>
          </a:prstGeom>
        </p:spPr>
      </p:pic>
      <p:cxnSp>
        <p:nvCxnSpPr>
          <p:cNvPr id="4" name="Conector reto 27"/>
          <p:cNvCxnSpPr>
            <a:cxnSpLocks noChangeShapeType="1"/>
          </p:cNvCxnSpPr>
          <p:nvPr/>
        </p:nvCxnSpPr>
        <p:spPr bwMode="auto">
          <a:xfrm rot="5400000" flipH="1" flipV="1">
            <a:off x="-864393" y="488167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5" name="Imagem 3" descr="Figura 41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83" y="1759188"/>
            <a:ext cx="4132262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114800" y="2209800"/>
            <a:ext cx="4586735" cy="2850471"/>
            <a:chOff x="4413249" y="2118916"/>
            <a:chExt cx="4586735" cy="2850471"/>
          </a:xfrm>
        </p:grpSpPr>
        <p:cxnSp>
          <p:nvCxnSpPr>
            <p:cNvPr id="7" name="Straight Arrow Connector 2"/>
            <p:cNvCxnSpPr/>
            <p:nvPr/>
          </p:nvCxnSpPr>
          <p:spPr>
            <a:xfrm flipH="1">
              <a:off x="4413249" y="4164723"/>
              <a:ext cx="990552" cy="8046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4"/>
            <p:cNvSpPr txBox="1"/>
            <p:nvPr/>
          </p:nvSpPr>
          <p:spPr bwMode="auto">
            <a:xfrm>
              <a:off x="5436096" y="2118916"/>
              <a:ext cx="3563888" cy="2462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0" dirty="0" err="1">
                  <a:solidFill>
                    <a:srgbClr val="800000"/>
                  </a:solidFill>
                  <a:latin typeface="Arial" charset="0"/>
                  <a:cs typeface="Arial" charset="0"/>
                </a:rPr>
                <a:t>Partícula tem probabilidade de aparecer do outro lado da barreira!</a:t>
              </a:r>
            </a:p>
            <a:p>
              <a:pPr>
                <a:spcBef>
                  <a:spcPct val="50000"/>
                </a:spcBef>
              </a:pPr>
              <a:r>
                <a:rPr lang="en-US" sz="2800" dirty="0" err="1">
                  <a:solidFill>
                    <a:srgbClr val="800000"/>
                  </a:solidFill>
                  <a:latin typeface="Arial" charset="0"/>
                  <a:cs typeface="Arial" charset="0"/>
                </a:rPr>
                <a:t>T</a:t>
              </a:r>
              <a:r>
                <a:rPr lang="en-US" sz="2800" dirty="0" err="1" smtClean="0">
                  <a:solidFill>
                    <a:srgbClr val="800000"/>
                  </a:solidFill>
                  <a:latin typeface="Arial" charset="0"/>
                  <a:cs typeface="Arial" charset="0"/>
                </a:rPr>
                <a:t>unelamento</a:t>
              </a:r>
            </a:p>
          </p:txBody>
        </p:sp>
      </p:grpSp>
      <p:cxnSp>
        <p:nvCxnSpPr>
          <p:cNvPr id="9" name="Elbow Connector 9"/>
          <p:cNvCxnSpPr/>
          <p:nvPr/>
        </p:nvCxnSpPr>
        <p:spPr>
          <a:xfrm rot="5400000" flipH="1" flipV="1">
            <a:off x="2236377" y="2902242"/>
            <a:ext cx="720000" cy="390068"/>
          </a:xfrm>
          <a:prstGeom prst="bentConnector3">
            <a:avLst>
              <a:gd name="adj1" fmla="val -365"/>
            </a:avLst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29"/>
          <p:cNvCxnSpPr/>
          <p:nvPr/>
        </p:nvCxnSpPr>
        <p:spPr>
          <a:xfrm rot="16200000" flipV="1">
            <a:off x="3373451" y="2947320"/>
            <a:ext cx="720080" cy="360040"/>
          </a:xfrm>
          <a:prstGeom prst="bentConnector3">
            <a:avLst>
              <a:gd name="adj1" fmla="val 440"/>
            </a:avLst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7"/>
          <p:cNvSpPr txBox="1"/>
          <p:nvPr/>
        </p:nvSpPr>
        <p:spPr bwMode="auto">
          <a:xfrm>
            <a:off x="3913511" y="1524000"/>
            <a:ext cx="45365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400" b="0" dirty="0" err="1" smtClean="0">
                <a:solidFill>
                  <a:srgbClr val="FF6600"/>
                </a:solidFill>
                <a:latin typeface="Arial" charset="0"/>
                <a:cs typeface="Arial" charset="0"/>
              </a:rPr>
              <a:t>obs: fig. incorreta no livro (onda corresponde a uma barreira quadrada, não trapezoidal como na fig)</a:t>
            </a:r>
          </a:p>
        </p:txBody>
      </p:sp>
      <p:cxnSp>
        <p:nvCxnSpPr>
          <p:cNvPr id="12" name="Straight Arrow Connector 24"/>
          <p:cNvCxnSpPr/>
          <p:nvPr/>
        </p:nvCxnSpPr>
        <p:spPr>
          <a:xfrm flipH="1">
            <a:off x="3625479" y="2047220"/>
            <a:ext cx="1224136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 bwMode="auto">
          <a:xfrm>
            <a:off x="5130515" y="4919008"/>
            <a:ext cx="394930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Obs: é possível obter uma imagem mais precisa de como o tunelamento ocorre no tempo usando pacotes de onda. Vide aplicativo ‘tunelamento quântico’, disponível no site</a:t>
            </a:r>
          </a:p>
        </p:txBody>
      </p:sp>
    </p:spTree>
    <p:extLst>
      <p:ext uri="{BB962C8B-B14F-4D97-AF65-F5344CB8AC3E}">
        <p14:creationId xmlns:p14="http://schemas.microsoft.com/office/powerpoint/2010/main" val="247301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STM – </a:t>
            </a:r>
            <a:r>
              <a:rPr lang="en-US" sz="3300" i="1" dirty="0" smtClean="0"/>
              <a:t>Scanning Tunneling Microscope</a:t>
            </a:r>
            <a:endParaRPr lang="en-US" sz="3300" i="1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4" descr="Figura 41.3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27916"/>
          <a:stretch/>
        </p:blipFill>
        <p:spPr bwMode="auto">
          <a:xfrm>
            <a:off x="1184846" y="1605405"/>
            <a:ext cx="2598854" cy="506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2153816"/>
            <a:ext cx="4209381" cy="3865984"/>
          </a:xfrm>
          <a:prstGeom prst="rect">
            <a:avLst/>
          </a:prstGeom>
        </p:spPr>
      </p:pic>
      <p:cxnSp>
        <p:nvCxnSpPr>
          <p:cNvPr id="6" name="Straight Arrow Connector 6"/>
          <p:cNvCxnSpPr/>
          <p:nvPr/>
        </p:nvCxnSpPr>
        <p:spPr>
          <a:xfrm>
            <a:off x="6681865" y="5754216"/>
            <a:ext cx="1746000" cy="0"/>
          </a:xfrm>
          <a:prstGeom prst="straightConnector1">
            <a:avLst/>
          </a:prstGeom>
          <a:ln w="22225"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4"/>
          <p:cNvSpPr txBox="1"/>
          <p:nvPr/>
        </p:nvSpPr>
        <p:spPr bwMode="auto">
          <a:xfrm>
            <a:off x="7127122" y="5322168"/>
            <a:ext cx="10452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 b="0" dirty="0" err="1" smtClean="0">
                <a:solidFill>
                  <a:srgbClr val="FF6600"/>
                </a:solidFill>
                <a:latin typeface="Arial" charset="0"/>
                <a:cs typeface="Arial" charset="0"/>
              </a:rPr>
              <a:t>200 </a:t>
            </a:r>
            <a:r>
              <a:rPr lang="el-GR" sz="2000" b="0" dirty="0" err="1" smtClean="0">
                <a:solidFill>
                  <a:srgbClr val="FF6600"/>
                </a:solidFill>
                <a:latin typeface="Arial" charset="0"/>
                <a:cs typeface="Arial" charset="0"/>
              </a:rPr>
              <a:t>μm</a:t>
            </a:r>
            <a:endParaRPr lang="en-US" sz="2000" b="0" dirty="0" err="1" smtClean="0">
              <a:solidFill>
                <a:srgbClr val="FF66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8" name="Straight Arrow Connector 18"/>
          <p:cNvCxnSpPr/>
          <p:nvPr/>
        </p:nvCxnSpPr>
        <p:spPr>
          <a:xfrm flipH="1">
            <a:off x="5076056" y="2585864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9"/>
          <p:cNvSpPr txBox="1"/>
          <p:nvPr/>
        </p:nvSpPr>
        <p:spPr bwMode="auto">
          <a:xfrm>
            <a:off x="5724128" y="2225824"/>
            <a:ext cx="27124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rgbClr val="FF6600"/>
                </a:solidFill>
                <a:latin typeface="Arial" charset="0"/>
                <a:cs typeface="Arial" charset="0"/>
              </a:rPr>
              <a:t>ponta com até um único átomo de largura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662487" y="1733550"/>
            <a:ext cx="417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2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Microscópio de tunelamento</a:t>
            </a:r>
            <a:endParaRPr lang="pt-BR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4" name="Imagem 4" descr="Figura 41.3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45" b="-2054"/>
          <a:stretch/>
        </p:blipFill>
        <p:spPr bwMode="auto">
          <a:xfrm>
            <a:off x="4631432" y="2470830"/>
            <a:ext cx="3312368" cy="24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"/>
          <p:cNvSpPr txBox="1"/>
          <p:nvPr/>
        </p:nvSpPr>
        <p:spPr bwMode="auto">
          <a:xfrm>
            <a:off x="4343400" y="4944070"/>
            <a:ext cx="46085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Como </a:t>
            </a:r>
            <a:r>
              <a:rPr lang="en-US" sz="1800" b="0" i="1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P</a:t>
            </a:r>
            <a:r>
              <a:rPr lang="en-US" sz="1800" b="0" i="1" baseline="-250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tunel </a:t>
            </a:r>
            <a:r>
              <a:rPr lang="el-GR" sz="1800" b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~ </a:t>
            </a:r>
            <a:r>
              <a:rPr lang="en-US" sz="1800" b="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en-US" sz="2000" b="0" baseline="300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-2w/</a:t>
            </a:r>
            <a:r>
              <a:rPr lang="el-GR" sz="2000" b="0" baseline="300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η</a:t>
            </a:r>
            <a:r>
              <a:rPr lang="el-GR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, uma pequena mudança em </a:t>
            </a:r>
            <a:r>
              <a:rPr lang="el-GR" sz="1800" b="0" i="1" dirty="0" err="1">
                <a:solidFill>
                  <a:schemeClr val="tx1"/>
                </a:solidFill>
                <a:latin typeface="Arial" charset="0"/>
                <a:cs typeface="Arial" charset="0"/>
              </a:rPr>
              <a:t>w</a:t>
            </a:r>
            <a:r>
              <a:rPr lang="el-GR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 se reflete em uma grande mudança na corrente de tunelamento.</a:t>
            </a:r>
            <a:endParaRPr lang="en-US" sz="1800" b="0" dirty="0" err="1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1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STM – </a:t>
            </a:r>
            <a:r>
              <a:rPr lang="en-US" sz="3300" i="1" dirty="0" smtClean="0"/>
              <a:t>Scanning Tunneling Microscope</a:t>
            </a:r>
            <a:endParaRPr lang="en-US" sz="3300" i="1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46325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483643" y="2057400"/>
            <a:ext cx="417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sz="2000" dirty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Microscópio de tunelamento</a:t>
            </a:r>
            <a:endParaRPr lang="pt-BR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Imagem 3" descr="Figura 41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" t="969" r="1791"/>
          <a:stretch>
            <a:fillRect/>
          </a:stretch>
        </p:blipFill>
        <p:spPr bwMode="auto">
          <a:xfrm>
            <a:off x="658900" y="2792929"/>
            <a:ext cx="7723100" cy="315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12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STM – </a:t>
            </a:r>
            <a:r>
              <a:rPr lang="en-US" sz="3300" i="1" dirty="0" smtClean="0"/>
              <a:t>Scanning Tunneling Microscope</a:t>
            </a:r>
            <a:endParaRPr lang="en-US" sz="3300" i="1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561947"/>
              </p:ext>
            </p:extLst>
          </p:nvPr>
        </p:nvGraphicFramePr>
        <p:xfrm>
          <a:off x="685800" y="1555997"/>
          <a:ext cx="7632848" cy="4235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3" imgW="6134100" imgH="3403600" progId="Word.Document.12">
                  <p:embed/>
                </p:oleObj>
              </mc:Choice>
              <mc:Fallback>
                <p:oleObj name="Document" r:id="rId3" imgW="6134100" imgH="3403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555997"/>
                        <a:ext cx="7632848" cy="4235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13"/>
          <p:cNvSpPr txBox="1"/>
          <p:nvPr/>
        </p:nvSpPr>
        <p:spPr bwMode="auto">
          <a:xfrm>
            <a:off x="381000" y="5657671"/>
            <a:ext cx="86044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Suponha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que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em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2014 a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probabilidade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de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tunelamento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entre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dois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eletrodos</a:t>
            </a:r>
            <a:r>
              <a:rPr lang="en-US" sz="1800" b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era de 10</a:t>
            </a:r>
            <a:r>
              <a:rPr lang="en-US" sz="1800" b="0" baseline="30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-15</a:t>
            </a:r>
            <a:r>
              <a:rPr lang="en-US" sz="1800" b="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en-US" sz="18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De 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quanto teríamos de reduzir a distância para essa probabilidade aumentar por um fator de 10 bilhões, chegando a 10</a:t>
            </a:r>
            <a:r>
              <a:rPr lang="en-US" sz="1800" b="0" baseline="300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-5</a:t>
            </a:r>
            <a:r>
              <a:rPr lang="en-US" sz="1800" b="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 ? Em que ano isso acontecerá, seguindo a tendência?</a:t>
            </a:r>
          </a:p>
        </p:txBody>
      </p:sp>
    </p:spTree>
    <p:extLst>
      <p:ext uri="{BB962C8B-B14F-4D97-AF65-F5344CB8AC3E}">
        <p14:creationId xmlns:p14="http://schemas.microsoft.com/office/powerpoint/2010/main" val="273558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Túnel</a:t>
            </a:r>
            <a:r>
              <a:rPr lang="en-US" dirty="0" smtClean="0"/>
              <a:t> </a:t>
            </a:r>
            <a:r>
              <a:rPr lang="en-US" dirty="0" err="1" smtClean="0"/>
              <a:t>Ressonante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5301897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3" descr="Figura 41.3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7"/>
          <a:stretch/>
        </p:blipFill>
        <p:spPr bwMode="auto">
          <a:xfrm>
            <a:off x="323528" y="2590800"/>
            <a:ext cx="4176464" cy="318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/>
          <p:nvPr/>
        </p:nvSpPr>
        <p:spPr bwMode="auto">
          <a:xfrm>
            <a:off x="3844548" y="4929076"/>
            <a:ext cx="9975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b="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= 0,15 eV</a:t>
            </a:r>
          </a:p>
        </p:txBody>
      </p:sp>
      <p:sp>
        <p:nvSpPr>
          <p:cNvPr id="6" name="TextBox 2"/>
          <p:cNvSpPr txBox="1"/>
          <p:nvPr/>
        </p:nvSpPr>
        <p:spPr bwMode="auto">
          <a:xfrm>
            <a:off x="3657600" y="2787031"/>
            <a:ext cx="3922452" cy="29347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36000" tIns="0" bIns="46800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600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térmica </a:t>
            </a:r>
            <a:r>
              <a:rPr lang="en-US" sz="1600" i="1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E</a:t>
            </a:r>
            <a:r>
              <a:rPr lang="en-US" sz="1600" i="1" baseline="-25000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term</a:t>
            </a:r>
            <a:r>
              <a:rPr lang="en-US" sz="1600" i="1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~3/2 k</a:t>
            </a:r>
            <a:r>
              <a:rPr lang="en-US" sz="1600" baseline="-25000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B</a:t>
            </a:r>
            <a:r>
              <a:rPr lang="en-US" sz="1600" dirty="0" err="1" smtClean="0">
                <a:solidFill>
                  <a:srgbClr val="5482B1"/>
                </a:solidFill>
                <a:latin typeface="Times New Roman"/>
                <a:cs typeface="Times New Roman"/>
              </a:rPr>
              <a:t>T = 0.04 eV  a T = 300K</a:t>
            </a:r>
          </a:p>
        </p:txBody>
      </p:sp>
      <p:sp>
        <p:nvSpPr>
          <p:cNvPr id="7" name="Rectangle 4"/>
          <p:cNvSpPr/>
          <p:nvPr/>
        </p:nvSpPr>
        <p:spPr>
          <a:xfrm>
            <a:off x="4392039" y="4497028"/>
            <a:ext cx="9975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dirty="0" err="1">
                <a:solidFill>
                  <a:schemeClr val="tx1"/>
                </a:solidFill>
                <a:latin typeface="Times New Roman"/>
                <a:cs typeface="Times New Roman"/>
              </a:rPr>
              <a:t>= 0.04 eV </a:t>
            </a:r>
            <a:endParaRPr lang="en-US" sz="1600">
              <a:solidFill>
                <a:schemeClr val="tx1"/>
              </a:solidFill>
            </a:endParaRPr>
          </a:p>
        </p:txBody>
      </p:sp>
      <p:pic>
        <p:nvPicPr>
          <p:cNvPr id="8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3388559"/>
            <a:ext cx="3284819" cy="303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6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Túnel</a:t>
            </a:r>
            <a:r>
              <a:rPr lang="en-US" dirty="0" smtClean="0"/>
              <a:t> </a:t>
            </a:r>
            <a:r>
              <a:rPr lang="en-US" dirty="0" err="1" smtClean="0"/>
              <a:t>Ressonante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565944" y="4788308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3" descr="Figura 41.3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7" t="-1742" r="32304" b="-9898"/>
          <a:stretch/>
        </p:blipFill>
        <p:spPr bwMode="auto">
          <a:xfrm>
            <a:off x="395536" y="2169874"/>
            <a:ext cx="5184576" cy="405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2900099"/>
            <a:ext cx="3284819" cy="3039321"/>
          </a:xfrm>
          <a:prstGeom prst="rect">
            <a:avLst/>
          </a:prstGeom>
        </p:spPr>
      </p:pic>
      <p:cxnSp>
        <p:nvCxnSpPr>
          <p:cNvPr id="6" name="Straight Connector 2"/>
          <p:cNvCxnSpPr/>
          <p:nvPr/>
        </p:nvCxnSpPr>
        <p:spPr>
          <a:xfrm flipV="1">
            <a:off x="6588224" y="2483036"/>
            <a:ext cx="0" cy="12961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/>
          <p:nvPr/>
        </p:nvCxnSpPr>
        <p:spPr>
          <a:xfrm flipV="1">
            <a:off x="7956376" y="2483036"/>
            <a:ext cx="0" cy="10081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/>
          <p:cNvCxnSpPr/>
          <p:nvPr/>
        </p:nvCxnSpPr>
        <p:spPr>
          <a:xfrm>
            <a:off x="6588224" y="2483036"/>
            <a:ext cx="1368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1"/>
          <p:cNvCxnSpPr/>
          <p:nvPr/>
        </p:nvCxnSpPr>
        <p:spPr>
          <a:xfrm>
            <a:off x="7164288" y="2339020"/>
            <a:ext cx="0" cy="28803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7"/>
          <p:cNvCxnSpPr/>
          <p:nvPr/>
        </p:nvCxnSpPr>
        <p:spPr>
          <a:xfrm>
            <a:off x="7308304" y="2195004"/>
            <a:ext cx="0" cy="576064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6"/>
          <p:cNvSpPr txBox="1"/>
          <p:nvPr/>
        </p:nvSpPr>
        <p:spPr bwMode="auto">
          <a:xfrm>
            <a:off x="6948264" y="1737827"/>
            <a:ext cx="764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l-GR" sz="2000" b="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ΔV</a:t>
            </a:r>
            <a:r>
              <a:rPr lang="el-GR" sz="2000" b="0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res</a:t>
            </a:r>
            <a:endParaRPr lang="en-US" sz="2000" b="0" dirty="0" err="1" smtClean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7"/>
          <p:cNvSpPr txBox="1"/>
          <p:nvPr/>
        </p:nvSpPr>
        <p:spPr bwMode="auto">
          <a:xfrm>
            <a:off x="467544" y="5338227"/>
            <a:ext cx="5508611" cy="113877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700" b="0" dirty="0" err="1" smtClean="0">
                <a:solidFill>
                  <a:srgbClr val="3E6594"/>
                </a:solidFill>
                <a:latin typeface="Times New Roman"/>
                <a:cs typeface="Times New Roman"/>
              </a:rPr>
              <a:t>Quando </a:t>
            </a:r>
            <a:r>
              <a:rPr lang="el-GR" sz="1700" b="0" dirty="0" err="1">
                <a:solidFill>
                  <a:srgbClr val="3E6594"/>
                </a:solidFill>
                <a:latin typeface="Times New Roman"/>
                <a:cs typeface="Times New Roman"/>
              </a:rPr>
              <a:t>Δ</a:t>
            </a:r>
            <a:r>
              <a:rPr lang="el-GR" sz="1700" b="0" i="1" dirty="0" err="1">
                <a:solidFill>
                  <a:srgbClr val="3E6594"/>
                </a:solidFill>
                <a:latin typeface="Times New Roman"/>
                <a:cs typeface="Times New Roman"/>
              </a:rPr>
              <a:t>U </a:t>
            </a:r>
            <a:r>
              <a:rPr lang="el-GR" sz="1700" b="0" dirty="0" err="1">
                <a:solidFill>
                  <a:srgbClr val="3E6594"/>
                </a:solidFill>
                <a:latin typeface="Times New Roman"/>
                <a:cs typeface="Times New Roman"/>
              </a:rPr>
              <a:t>= </a:t>
            </a:r>
            <a:r>
              <a:rPr lang="el-GR" sz="1700" b="0" i="1" dirty="0" err="1">
                <a:solidFill>
                  <a:srgbClr val="3E6594"/>
                </a:solidFill>
                <a:latin typeface="Times New Roman"/>
                <a:cs typeface="Times New Roman"/>
              </a:rPr>
              <a:t>E</a:t>
            </a:r>
            <a:r>
              <a:rPr lang="el-GR" sz="1700" b="0" i="1" baseline="-25000" dirty="0" err="1">
                <a:solidFill>
                  <a:srgbClr val="3E6594"/>
                </a:solidFill>
                <a:latin typeface="Times New Roman"/>
                <a:cs typeface="Times New Roman"/>
              </a:rPr>
              <a:t>1</a:t>
            </a:r>
            <a:r>
              <a:rPr lang="el-GR" sz="1700" b="0" baseline="-25000" dirty="0" err="1">
                <a:solidFill>
                  <a:srgbClr val="3E6594"/>
                </a:solidFill>
                <a:latin typeface="Times New Roman"/>
                <a:cs typeface="Times New Roman"/>
              </a:rPr>
              <a:t> </a:t>
            </a:r>
            <a:r>
              <a:rPr lang="el-GR" sz="1700" b="0" dirty="0" err="1">
                <a:solidFill>
                  <a:srgbClr val="3E6594"/>
                </a:solidFill>
                <a:latin typeface="Times New Roman"/>
                <a:cs typeface="Times New Roman"/>
              </a:rPr>
              <a:t>– </a:t>
            </a:r>
            <a:r>
              <a:rPr lang="el-GR" sz="1700" b="0" i="1" dirty="0" err="1">
                <a:solidFill>
                  <a:srgbClr val="3E6594"/>
                </a:solidFill>
                <a:latin typeface="Times New Roman"/>
                <a:cs typeface="Times New Roman"/>
              </a:rPr>
              <a:t>E</a:t>
            </a:r>
            <a:r>
              <a:rPr lang="el-GR" sz="1700" b="0" i="1" baseline="-25000" dirty="0" err="1">
                <a:solidFill>
                  <a:srgbClr val="3E6594"/>
                </a:solidFill>
                <a:latin typeface="Times New Roman"/>
                <a:cs typeface="Times New Roman"/>
              </a:rPr>
              <a:t>t</a:t>
            </a:r>
            <a:r>
              <a:rPr lang="el-GR" sz="1700" b="0" baseline="-25000" dirty="0" err="1">
                <a:solidFill>
                  <a:srgbClr val="3E6594"/>
                </a:solidFill>
                <a:latin typeface="Times New Roman"/>
                <a:cs typeface="Times New Roman"/>
              </a:rPr>
              <a:t>erm </a:t>
            </a:r>
            <a:r>
              <a:rPr lang="el-GR" sz="1700" b="0" dirty="0" err="1">
                <a:solidFill>
                  <a:srgbClr val="3E6594"/>
                </a:solidFill>
                <a:latin typeface="Times New Roman"/>
                <a:cs typeface="Times New Roman"/>
              </a:rPr>
              <a:t>, a energia do nível no interior do poço quântico se iguala à energia dos elétrons incidentes, o que permite que eles tunelem – isto é um efeito de </a:t>
            </a:r>
            <a:r>
              <a:rPr lang="el-GR" sz="1700" dirty="0" err="1">
                <a:solidFill>
                  <a:srgbClr val="3E6594"/>
                </a:solidFill>
                <a:latin typeface="Times New Roman"/>
                <a:cs typeface="Times New Roman"/>
              </a:rPr>
              <a:t>ressonância</a:t>
            </a:r>
            <a:endParaRPr lang="en-US" sz="1700" b="0" dirty="0" err="1">
              <a:solidFill>
                <a:srgbClr val="3E6594"/>
              </a:solidFill>
              <a:latin typeface="Times New Roman"/>
              <a:cs typeface="Times New Roman"/>
            </a:endParaRPr>
          </a:p>
        </p:txBody>
      </p:sp>
      <p:cxnSp>
        <p:nvCxnSpPr>
          <p:cNvPr id="13" name="Straight Arrow Connector 22528"/>
          <p:cNvCxnSpPr/>
          <p:nvPr/>
        </p:nvCxnSpPr>
        <p:spPr>
          <a:xfrm>
            <a:off x="4660352" y="3841026"/>
            <a:ext cx="0" cy="144016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sm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2553"/>
          <p:cNvCxnSpPr/>
          <p:nvPr/>
        </p:nvCxnSpPr>
        <p:spPr>
          <a:xfrm>
            <a:off x="2771800" y="3848751"/>
            <a:ext cx="0" cy="864096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22554"/>
          <p:cNvSpPr txBox="1"/>
          <p:nvPr/>
        </p:nvSpPr>
        <p:spPr bwMode="auto">
          <a:xfrm>
            <a:off x="2716214" y="3927939"/>
            <a:ext cx="430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b="0" i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E</a:t>
            </a:r>
            <a:r>
              <a:rPr lang="en-US" sz="1800" b="0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800" b="0" dirty="0" err="1" smtClean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163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Túnel</a:t>
            </a:r>
            <a:r>
              <a:rPr lang="en-US" dirty="0" smtClean="0"/>
              <a:t> </a:t>
            </a:r>
            <a:r>
              <a:rPr lang="en-US" dirty="0" err="1" smtClean="0"/>
              <a:t>Ressonante</a:t>
            </a:r>
            <a:endParaRPr lang="en-US" dirty="0"/>
          </a:p>
        </p:txBody>
      </p:sp>
      <p:pic>
        <p:nvPicPr>
          <p:cNvPr id="3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143472"/>
            <a:ext cx="3284819" cy="3039321"/>
          </a:xfrm>
          <a:prstGeom prst="rect">
            <a:avLst/>
          </a:prstGeom>
        </p:spPr>
      </p:pic>
      <p:cxnSp>
        <p:nvCxnSpPr>
          <p:cNvPr id="4" name="Straight Connector 2"/>
          <p:cNvCxnSpPr/>
          <p:nvPr/>
        </p:nvCxnSpPr>
        <p:spPr>
          <a:xfrm flipV="1">
            <a:off x="6588224" y="2726409"/>
            <a:ext cx="0" cy="12961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1"/>
          <p:cNvCxnSpPr/>
          <p:nvPr/>
        </p:nvCxnSpPr>
        <p:spPr>
          <a:xfrm flipV="1">
            <a:off x="7956376" y="2726409"/>
            <a:ext cx="0" cy="10081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/>
        </p:nvCxnSpPr>
        <p:spPr>
          <a:xfrm>
            <a:off x="6588224" y="2726409"/>
            <a:ext cx="1368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1"/>
          <p:cNvCxnSpPr/>
          <p:nvPr/>
        </p:nvCxnSpPr>
        <p:spPr>
          <a:xfrm>
            <a:off x="7164288" y="2582393"/>
            <a:ext cx="0" cy="28803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7"/>
          <p:cNvCxnSpPr/>
          <p:nvPr/>
        </p:nvCxnSpPr>
        <p:spPr>
          <a:xfrm>
            <a:off x="7308304" y="2438377"/>
            <a:ext cx="0" cy="576064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6"/>
          <p:cNvSpPr txBox="1"/>
          <p:nvPr/>
        </p:nvSpPr>
        <p:spPr bwMode="auto">
          <a:xfrm>
            <a:off x="6660232" y="1981200"/>
            <a:ext cx="1629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l-GR" sz="2000" b="0" dirty="0" err="1">
                <a:solidFill>
                  <a:schemeClr val="tx1"/>
                </a:solidFill>
                <a:latin typeface="Times New Roman"/>
                <a:cs typeface="Times New Roman"/>
              </a:rPr>
              <a:t>ΔV  &gt;  ΔV</a:t>
            </a:r>
            <a:r>
              <a:rPr lang="el-GR" sz="2000" b="0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res</a:t>
            </a:r>
            <a:endParaRPr lang="en-US" sz="2000" b="0" dirty="0" err="1" smtClean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22528"/>
          <p:cNvCxnSpPr/>
          <p:nvPr/>
        </p:nvCxnSpPr>
        <p:spPr>
          <a:xfrm>
            <a:off x="4337749" y="389232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headEnd type="triangle" w="sm" len="sm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3" descr="Figura 41.3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1" r="-2210" b="18355"/>
          <a:stretch/>
        </p:blipFill>
        <p:spPr bwMode="auto">
          <a:xfrm>
            <a:off x="444031" y="2485256"/>
            <a:ext cx="512138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65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Diodo</a:t>
            </a:r>
            <a:r>
              <a:rPr lang="en-US" dirty="0" smtClean="0"/>
              <a:t> </a:t>
            </a:r>
            <a:r>
              <a:rPr lang="en-US" dirty="0" err="1" smtClean="0"/>
              <a:t>Túnel</a:t>
            </a:r>
            <a:r>
              <a:rPr lang="en-US" dirty="0" smtClean="0"/>
              <a:t> </a:t>
            </a:r>
            <a:r>
              <a:rPr lang="en-US" dirty="0" err="1" smtClean="0"/>
              <a:t>Ressonante</a:t>
            </a:r>
            <a:endParaRPr lang="en-US" dirty="0"/>
          </a:p>
        </p:txBody>
      </p:sp>
      <p:cxnSp>
        <p:nvCxnSpPr>
          <p:cNvPr id="3" name="Conector reto 27"/>
          <p:cNvCxnSpPr>
            <a:cxnSpLocks noChangeShapeType="1"/>
          </p:cNvCxnSpPr>
          <p:nvPr/>
        </p:nvCxnSpPr>
        <p:spPr bwMode="auto">
          <a:xfrm rot="5400000" flipH="1" flipV="1">
            <a:off x="-720304" y="4866174"/>
            <a:ext cx="3000375" cy="3571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4" name="Imagem 4" descr="Figura 41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75733"/>
            <a:ext cx="4220101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4849688" y="3687901"/>
            <a:ext cx="403244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Dados experimentais de uma estrutura com uma camada de 4nm de GaAs entre duas barreiras de 10 nm de GaAlAs  </a:t>
            </a:r>
          </a:p>
          <a:p>
            <a:pPr marL="0"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Há uma faixa estreita de voltagens próximas a 0,25V onde a corrente aumenta em 10 vezes. </a:t>
            </a:r>
          </a:p>
          <a:p>
            <a:pPr marL="0" algn="just">
              <a:spcBef>
                <a:spcPct val="50000"/>
              </a:spcBef>
            </a:pPr>
            <a:r>
              <a:rPr lang="pt-BR" sz="2000" b="0">
                <a:solidFill>
                  <a:schemeClr val="tx1"/>
                </a:solidFill>
                <a:latin typeface="Arial" charset="0"/>
                <a:cs typeface="Arial" charset="0"/>
                <a:sym typeface="Symbol" charset="0"/>
              </a:rPr>
              <a:t>Aplicação: Circuitos digitais de computadores</a:t>
            </a:r>
            <a:endParaRPr lang="pt-BR" sz="2000" b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305" y="1512676"/>
            <a:ext cx="2428751" cy="224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2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Gato</a:t>
            </a:r>
            <a:r>
              <a:rPr lang="en-US" dirty="0" smtClean="0"/>
              <a:t> de </a:t>
            </a:r>
            <a:r>
              <a:rPr lang="en-US" dirty="0" smtClean="0"/>
              <a:t>Schrödinger</a:t>
            </a:r>
            <a:endParaRPr lang="en-US" dirty="0"/>
          </a:p>
        </p:txBody>
      </p:sp>
      <p:pic>
        <p:nvPicPr>
          <p:cNvPr id="13314" name="Picture 2" descr="https://www.nobelprize.org/educational/physics/quantised_world/w-p-images/fig1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48006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i.stack.imgur.com/Of4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00"/>
            <a:ext cx="5791200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orig06.deviantart.net/e0d9/f/2010/127/6/7/schrodinger__s_cat_by_draguunthor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t="6131" r="13053" b="7076"/>
          <a:stretch/>
        </p:blipFill>
        <p:spPr bwMode="auto">
          <a:xfrm>
            <a:off x="5867400" y="1751838"/>
            <a:ext cx="2743796" cy="293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31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39500</TotalTime>
  <Words>582</Words>
  <Application>Microsoft Office PowerPoint</Application>
  <PresentationFormat>Apresentação na tela (4:3)</PresentationFormat>
  <Paragraphs>83</Paragraphs>
  <Slides>21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4" baseType="lpstr">
      <vt:lpstr>ＭＳ Ｐゴシック</vt:lpstr>
      <vt:lpstr>Arial</vt:lpstr>
      <vt:lpstr>Calibri</vt:lpstr>
      <vt:lpstr>Corbel</vt:lpstr>
      <vt:lpstr>HiraKakuPro-W3</vt:lpstr>
      <vt:lpstr>HiraMaruProN-W4</vt:lpstr>
      <vt:lpstr>Symbol</vt:lpstr>
      <vt:lpstr>Times New Roman</vt:lpstr>
      <vt:lpstr>Wingdings</vt:lpstr>
      <vt:lpstr>Wingdings 2</vt:lpstr>
      <vt:lpstr>Wingdings 3</vt:lpstr>
      <vt:lpstr>Module</vt:lpstr>
      <vt:lpstr>Document</vt:lpstr>
      <vt:lpstr>Modelos Quânticos</vt:lpstr>
      <vt:lpstr>Oscilador Harmônico Clássico</vt:lpstr>
      <vt:lpstr>Oscilador Harmônico Quântico</vt:lpstr>
      <vt:lpstr>Oscilador Harmônico Quântico</vt:lpstr>
      <vt:lpstr>Ligação Química Covalente</vt:lpstr>
      <vt:lpstr>Ligação Química Covalente</vt:lpstr>
      <vt:lpstr>Ligação Química Covalente</vt:lpstr>
      <vt:lpstr>Ligação Química Covalente</vt:lpstr>
      <vt:lpstr>Ligação Química Covalente</vt:lpstr>
      <vt:lpstr>Ligação Química Covalente Vibrações Moleculares</vt:lpstr>
      <vt:lpstr>Ligação Química Covalente Vibrações Moleculares</vt:lpstr>
      <vt:lpstr>Ligação Química Covalente Vibrações Moleculares</vt:lpstr>
      <vt:lpstr>Tunelamento</vt:lpstr>
      <vt:lpstr>STM – Scanning Tunneling Microscope</vt:lpstr>
      <vt:lpstr>STM – Scanning Tunneling Microscope</vt:lpstr>
      <vt:lpstr>STM – Scanning Tunneling Microscope</vt:lpstr>
      <vt:lpstr>Diodo Túnel Ressonante</vt:lpstr>
      <vt:lpstr>Diodo Túnel Ressonante</vt:lpstr>
      <vt:lpstr>Diodo Túnel Ressonante</vt:lpstr>
      <vt:lpstr>Diodo Túnel Ressonante</vt:lpstr>
      <vt:lpstr>O Gato de Schrödinger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Trabalho</dc:title>
  <dc:creator>Lucas Sigaud</dc:creator>
  <cp:lastModifiedBy>Lucas Sigaud</cp:lastModifiedBy>
  <cp:revision>186</cp:revision>
  <dcterms:created xsi:type="dcterms:W3CDTF">2010-05-01T22:40:37Z</dcterms:created>
  <dcterms:modified xsi:type="dcterms:W3CDTF">2016-11-07T00:04:23Z</dcterms:modified>
</cp:coreProperties>
</file>